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9" r:id="rId1"/>
  </p:sldMasterIdLst>
  <p:sldIdLst>
    <p:sldId id="256" r:id="rId2"/>
    <p:sldId id="264" r:id="rId3"/>
    <p:sldId id="265" r:id="rId4"/>
    <p:sldId id="266" r:id="rId5"/>
    <p:sldId id="267" r:id="rId6"/>
    <p:sldId id="268" r:id="rId7"/>
    <p:sldId id="259" r:id="rId8"/>
    <p:sldId id="258" r:id="rId9"/>
    <p:sldId id="260" r:id="rId10"/>
    <p:sldId id="261" r:id="rId11"/>
    <p:sldId id="262" r:id="rId12"/>
    <p:sldId id="263" r:id="rId13"/>
    <p:sldId id="270" r:id="rId14"/>
    <p:sldId id="272" r:id="rId15"/>
    <p:sldId id="274" r:id="rId16"/>
    <p:sldId id="275" r:id="rId17"/>
    <p:sldId id="271" r:id="rId18"/>
    <p:sldId id="273" r:id="rId19"/>
    <p:sldId id="276" r:id="rId20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79" d="100"/>
          <a:sy n="79" d="100"/>
        </p:scale>
        <p:origin x="15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0693" y="1769540"/>
            <a:ext cx="9440034" cy="182880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0693" y="3773489"/>
            <a:ext cx="9440034" cy="1049867"/>
          </a:xfrm>
        </p:spPr>
        <p:txBody>
          <a:bodyPr anchor="t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38747-4367-4BD2-8D51-C97E202738E2}" type="datetime1">
              <a:rPr lang="en-US" smtClean="0"/>
              <a:t>12/12/2019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35518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late-V2-HD-panoPhotoInset.png">
            <a:extLst>
              <a:ext uri="{FF2B5EF4-FFF2-40B4-BE49-F238E27FC236}">
                <a16:creationId xmlns:a16="http://schemas.microsoft.com/office/drawing/2014/main" id="{CE39118B-B3AD-4BD4-BA22-DEFF4E76CE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83" y="547807"/>
            <a:ext cx="10141799" cy="38168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565255"/>
            <a:ext cx="10355326" cy="543472"/>
          </a:xfrm>
        </p:spPr>
        <p:txBody>
          <a:bodyPr anchor="b">
            <a:normAutofit/>
          </a:bodyPr>
          <a:lstStyle>
            <a:lvl1pPr algn="ctr"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69349" y="695009"/>
            <a:ext cx="9845346" cy="3525671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247728"/>
            <a:ext cx="10353762" cy="543472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1B079-7EF0-44EE-B798-BCC497C9F3B2}" type="datetime1">
              <a:rPr lang="en-US" smtClean="0"/>
              <a:t>12/12/2019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81565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8437"/>
            <a:ext cx="10353762" cy="3534344"/>
          </a:xfrm>
        </p:spPr>
        <p:txBody>
          <a:bodyPr anchor="ctr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95180"/>
            <a:ext cx="10353763" cy="150182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F70A8-1D13-4657-95F0-A9EA54967B8D}" type="datetime1">
              <a:rPr lang="en-US" smtClean="0"/>
              <a:t>12/12/2019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76866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32749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304353"/>
            <a:ext cx="10353763" cy="148949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B90AC-71BD-4C7F-8ACA-7B3F18292E63}" type="datetime1">
              <a:rPr lang="en-US" smtClean="0"/>
              <a:t>12/12/2019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‹N›</a:t>
            </a:fld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23F0D53-0705-41B7-8554-09D21E7807F9}"/>
              </a:ext>
            </a:extLst>
          </p:cNvPr>
          <p:cNvSpPr txBox="1"/>
          <p:nvPr/>
        </p:nvSpPr>
        <p:spPr>
          <a:xfrm>
            <a:off x="990600" y="88479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7F647CD-0F1A-4BB3-89E0-A74F1E1B098D}"/>
              </a:ext>
            </a:extLst>
          </p:cNvPr>
          <p:cNvSpPr txBox="1"/>
          <p:nvPr/>
        </p:nvSpPr>
        <p:spPr>
          <a:xfrm>
            <a:off x="10504716" y="292825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2427878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2126942"/>
            <a:ext cx="10353763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84" y="4650556"/>
            <a:ext cx="1035219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EFC2C-8905-46F0-B443-CE905B76BA01}" type="datetime1">
              <a:rPr lang="en-US" smtClean="0"/>
              <a:t>12/12/2019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17131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5" y="1885950"/>
            <a:ext cx="3300984" cy="76478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5" y="2768112"/>
            <a:ext cx="3300984" cy="302308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6711" y="1885949"/>
            <a:ext cx="3300984" cy="764783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435" y="2768112"/>
            <a:ext cx="3300984" cy="302308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572" y="1885950"/>
            <a:ext cx="3300984" cy="76478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66572" y="2768110"/>
            <a:ext cx="3300984" cy="302308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79DC3-C9B5-499E-9140-0DC28B7074E2}" type="datetime1">
              <a:rPr lang="en-US" smtClean="0"/>
              <a:t>12/12/2019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95669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ate-V2-HD-3colPhotoInset.png">
            <a:extLst>
              <a:ext uri="{FF2B5EF4-FFF2-40B4-BE49-F238E27FC236}">
                <a16:creationId xmlns:a16="http://schemas.microsoft.com/office/drawing/2014/main" id="{7E87C569-D426-4615-ADA7-B370EA9834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962" y="1818214"/>
            <a:ext cx="3339972" cy="1847851"/>
          </a:xfrm>
          <a:prstGeom prst="rect">
            <a:avLst/>
          </a:prstGeom>
        </p:spPr>
      </p:pic>
      <p:pic>
        <p:nvPicPr>
          <p:cNvPr id="36" name="Picture 35" descr="Slate-V2-HD-3colPhotoInset.png">
            <a:extLst>
              <a:ext uri="{FF2B5EF4-FFF2-40B4-BE49-F238E27FC236}">
                <a16:creationId xmlns:a16="http://schemas.microsoft.com/office/drawing/2014/main" id="{7B353ED4-7AD0-46C9-88ED-1A16B1433A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800" y="1818214"/>
            <a:ext cx="3339972" cy="1847851"/>
          </a:xfrm>
          <a:prstGeom prst="rect">
            <a:avLst/>
          </a:prstGeom>
        </p:spPr>
      </p:pic>
      <p:pic>
        <p:nvPicPr>
          <p:cNvPr id="37" name="Picture 36" descr="Slate-V2-HD-3colPhotoInset.png">
            <a:extLst>
              <a:ext uri="{FF2B5EF4-FFF2-40B4-BE49-F238E27FC236}">
                <a16:creationId xmlns:a16="http://schemas.microsoft.com/office/drawing/2014/main" id="{F561D985-AD57-459A-B3A6-EBF2960397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051" y="1818214"/>
            <a:ext cx="3339972" cy="1847851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3" cy="9704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18102" y="1938918"/>
            <a:ext cx="3092368" cy="160295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572443"/>
            <a:ext cx="3300984" cy="121875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88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45743" y="1939094"/>
            <a:ext cx="3092368" cy="160816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435" y="4572442"/>
            <a:ext cx="3300984" cy="121875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697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75698" y="1934432"/>
            <a:ext cx="3092368" cy="160729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66572" y="4572442"/>
            <a:ext cx="3300984" cy="121875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B33EA-E472-4D22-9C03-A9C14AA21CED}" type="datetime1">
              <a:rPr lang="en-US" smtClean="0"/>
              <a:t>12/12/2019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19722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E833E-1B6D-415F-AD29-75AE8C43BD0D}" type="datetime1">
              <a:rPr lang="en-US" smtClean="0"/>
              <a:t>12/12/2019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680305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83068" y="609599"/>
            <a:ext cx="228448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6" y="609599"/>
            <a:ext cx="7916872" cy="5181601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52596F-08A7-4B70-989A-F2B1CF31E66B}" type="datetime1">
              <a:rPr lang="en-US" smtClean="0"/>
              <a:t>12/12/2019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71660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55A3C-5767-4844-A0A3-83778C2E5409}" type="datetime1">
              <a:rPr lang="en-US" smtClean="0"/>
              <a:t>12/12/2019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41566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1761067"/>
            <a:ext cx="9590550" cy="1828813"/>
          </a:xfrm>
        </p:spPr>
        <p:txBody>
          <a:bodyPr anchor="b"/>
          <a:lstStyle>
            <a:lvl1pPr algn="ctr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3763439"/>
            <a:ext cx="9590550" cy="1333494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507A8-A5CF-4D38-AB86-7EDDA87A85D4}" type="datetime1">
              <a:rPr lang="en-US" smtClean="0"/>
              <a:t>12/12/2019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02890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2618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2076450"/>
            <a:ext cx="4856841" cy="3622671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0716" y="2076451"/>
            <a:ext cx="4856841" cy="3622672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CD27C-8599-43EF-BA1D-14DDC1946E06}" type="datetime1">
              <a:rPr lang="en-US" smtClean="0"/>
              <a:t>12/12/2019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49842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Slate-V2-HD-compPhotoInset.png">
            <a:extLst>
              <a:ext uri="{FF2B5EF4-FFF2-40B4-BE49-F238E27FC236}">
                <a16:creationId xmlns:a16="http://schemas.microsoft.com/office/drawing/2014/main" id="{37B721FF-D609-4D98-9D19-CF75AA8A54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95" y="1734506"/>
            <a:ext cx="5029200" cy="4099959"/>
          </a:xfrm>
          <a:prstGeom prst="rect">
            <a:avLst/>
          </a:prstGeom>
        </p:spPr>
      </p:pic>
      <p:pic>
        <p:nvPicPr>
          <p:cNvPr id="21" name="Picture 20" descr="Slate-V2-HD-compPhotoInset.png">
            <a:extLst>
              <a:ext uri="{FF2B5EF4-FFF2-40B4-BE49-F238E27FC236}">
                <a16:creationId xmlns:a16="http://schemas.microsoft.com/office/drawing/2014/main" id="{073936BD-C868-433F-8E84-D6DD8E640E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357" y="1734506"/>
            <a:ext cx="5029200" cy="409995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6013" y="1855153"/>
            <a:ext cx="4764764" cy="692494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6013" y="2702103"/>
            <a:ext cx="4764764" cy="304353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3166" y="1855152"/>
            <a:ext cx="4779582" cy="692495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3167" y="2702103"/>
            <a:ext cx="4779581" cy="304353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43D99-809A-49C0-96E5-4250D0B498EE}" type="datetime1">
              <a:rPr lang="en-US" smtClean="0"/>
              <a:t>12/12/2019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96531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3DE9B-B678-4EFB-BB7D-A4370204A0B0}" type="datetime1">
              <a:rPr lang="en-US" smtClean="0"/>
              <a:t>12/12/2019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12311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812DA-F765-4142-A6A3-A8ED7235E082}" type="datetime1">
              <a:rPr lang="en-US" smtClean="0"/>
              <a:t>12/12/2019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95198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3706889" cy="1821918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609600"/>
            <a:ext cx="6411924" cy="5080001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673351"/>
            <a:ext cx="3706889" cy="301625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277FD-7DE6-41D4-930D-AC99F5AFE54E}" type="datetime1">
              <a:rPr lang="en-US" smtClean="0"/>
              <a:t>12/12/2019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61860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Slate-V2-HD-vertPhotoInset.png">
            <a:extLst>
              <a:ext uri="{FF2B5EF4-FFF2-40B4-BE49-F238E27FC236}">
                <a16:creationId xmlns:a16="http://schemas.microsoft.com/office/drawing/2014/main" id="{4D06E496-ACBA-4063-B4A1-C5C484EE5A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665" y="609600"/>
            <a:ext cx="3584166" cy="52048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763701"/>
            <a:ext cx="5707899" cy="1675559"/>
          </a:xfrm>
        </p:spPr>
        <p:txBody>
          <a:bodyPr anchor="b">
            <a:noAutofit/>
          </a:bodyPr>
          <a:lstStyle>
            <a:lvl1pPr algn="ctr">
              <a:defRPr sz="3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42551" y="763702"/>
            <a:ext cx="3275751" cy="4912822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73698" y="2679699"/>
            <a:ext cx="4588094" cy="3135695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15526-7079-4B7B-987C-1B5FAE11A0FF}" type="datetime1">
              <a:rPr lang="en-US" smtClean="0"/>
              <a:t>12/12/2019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64931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25730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2076450"/>
            <a:ext cx="10353762" cy="3714749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600074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073ED0CC-082F-4160-86E5-0D6041F12778}" type="datetime1">
              <a:rPr lang="en-US" smtClean="0"/>
              <a:t>12/12/2019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5" y="6000749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6000749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3A98EE3D-8CD1-4C3F-BD1C-C98C9596463C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021919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  <p:sldLayoutId id="2147483726" r:id="rId12"/>
    <p:sldLayoutId id="2147483721" r:id="rId13"/>
    <p:sldLayoutId id="2147483722" r:id="rId14"/>
    <p:sldLayoutId id="2147483723" r:id="rId15"/>
    <p:sldLayoutId id="2147483724" r:id="rId16"/>
    <p:sldLayoutId id="2147483725" r:id="rId17"/>
  </p:sldLayoutIdLst>
  <p:hf sldNum="0" hdr="0" ftr="0" dt="0"/>
  <p:txStyles>
    <p:titleStyle>
      <a:lvl1pPr algn="ctr" defTabSz="457200" rtl="0" eaLnBrk="1" latinLnBrk="0" hangingPunct="1">
        <a:lnSpc>
          <a:spcPct val="100000"/>
        </a:lnSpc>
        <a:spcBef>
          <a:spcPct val="0"/>
        </a:spcBef>
        <a:buNone/>
        <a:defRPr sz="4000" i="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06000" algn="l" defTabSz="4572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2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72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8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102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38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674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20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240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78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310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1">
                <a:shade val="80000"/>
                <a:lumMod val="80000"/>
              </a:schemeClr>
              <a:schemeClr val="bg1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6540ED7E-4309-4CF9-9C8D-82E304E028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08E8E196-110B-44D5-B0C3-C5651BECBF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21928" y="965196"/>
            <a:ext cx="4703484" cy="3291844"/>
          </a:xfrm>
        </p:spPr>
        <p:txBody>
          <a:bodyPr>
            <a:normAutofit fontScale="90000"/>
          </a:bodyPr>
          <a:lstStyle/>
          <a:p>
            <a:endParaRPr lang="it-IT" dirty="0"/>
          </a:p>
          <a:p>
            <a:r>
              <a:rPr lang="it-IT" sz="8900" dirty="0" err="1"/>
              <a:t>trees</a:t>
            </a:r>
            <a:r>
              <a:rPr lang="it-IT" sz="8900" dirty="0"/>
              <a:t> </a:t>
            </a:r>
            <a:br>
              <a:rPr lang="it-IT" sz="8900" dirty="0"/>
            </a:br>
            <a:r>
              <a:rPr lang="it-IT" sz="8900" dirty="0"/>
              <a:t>for </a:t>
            </a:r>
            <a:br>
              <a:rPr lang="it-IT" sz="8900" dirty="0"/>
            </a:br>
            <a:r>
              <a:rPr lang="it-IT" sz="8900" dirty="0"/>
              <a:t>future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5E4F32D9-7F72-460F-9DFD-58426D18ED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21928" y="4836160"/>
            <a:ext cx="4703483" cy="910676"/>
          </a:xfrm>
        </p:spPr>
        <p:txBody>
          <a:bodyPr>
            <a:normAutofit/>
          </a:bodyPr>
          <a:lstStyle/>
          <a:p>
            <a:r>
              <a:rPr lang="it-IT" dirty="0"/>
              <a:t>IC Robecchi – Gambolò</a:t>
            </a:r>
          </a:p>
          <a:p>
            <a:r>
              <a:rPr lang="it-IT" dirty="0"/>
              <a:t> 9 dicembre 2019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A8ACC6B-EC7C-4E3C-8D08-C0A3AA4077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50614" y="965196"/>
            <a:ext cx="5042779" cy="4781641"/>
          </a:xfrm>
          <a:prstGeom prst="rect">
            <a:avLst/>
          </a:prstGeom>
          <a:solidFill>
            <a:schemeClr val="tx1"/>
          </a:solidFill>
          <a:ln w="190500">
            <a:solidFill>
              <a:srgbClr val="F2F2F2">
                <a:alpha val="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D0051C73-273C-4B4E-8218-2C47B45F57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532967" y="1438360"/>
            <a:ext cx="3835314" cy="3835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9463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005F694-EF0C-4CD4-A83D-88EA7E116D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609599"/>
            <a:ext cx="10353762" cy="5200481"/>
          </a:xfrm>
        </p:spPr>
        <p:txBody>
          <a:bodyPr>
            <a:normAutofit/>
          </a:bodyPr>
          <a:lstStyle/>
          <a:p>
            <a:r>
              <a:rPr lang="it-IT" dirty="0"/>
              <a:t>E’ un albero longevo, vive oltre i 60 anni, e può raggiungere altezze variabili a seconda dell’ambiente e della forma di crescita. Ha un fusto principale irregolare, a volte contorto, con una forte attività </a:t>
            </a:r>
            <a:r>
              <a:rPr lang="it-IT" dirty="0" err="1"/>
              <a:t>pollonifera</a:t>
            </a:r>
            <a:r>
              <a:rPr lang="it-IT" dirty="0"/>
              <a:t> alla base, favorita da un imponente apparato radicale stolonifero. </a:t>
            </a:r>
          </a:p>
        </p:txBody>
      </p:sp>
    </p:spTree>
    <p:extLst>
      <p:ext uri="{BB962C8B-B14F-4D97-AF65-F5344CB8AC3E}">
        <p14:creationId xmlns:p14="http://schemas.microsoft.com/office/powerpoint/2010/main" val="7115248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176AFB9-8E3C-4F34-B9A4-D42BE83485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5710280"/>
          </a:xfrm>
        </p:spPr>
        <p:txBody>
          <a:bodyPr/>
          <a:lstStyle/>
          <a:p>
            <a:r>
              <a:rPr lang="it-IT" dirty="0"/>
              <a:t>Ha un legno molto forte, adoperato in falegnameria artigianale per produrre piccoli attrezzi. La corteccia è grigio scura, quasi nerastra.</a:t>
            </a:r>
            <a:br>
              <a:rPr lang="it-IT" dirty="0"/>
            </a:br>
            <a:r>
              <a:rPr lang="it-IT" dirty="0"/>
              <a:t>I rami, di colorazione inizialmente più chiara sul rossastro, sono sottili e molto spinosi. Le spine sono pungenti ed acute, e a volte formano un groviglio con le ramificazioni.</a:t>
            </a:r>
          </a:p>
        </p:txBody>
      </p:sp>
    </p:spTree>
    <p:extLst>
      <p:ext uri="{BB962C8B-B14F-4D97-AF65-F5344CB8AC3E}">
        <p14:creationId xmlns:p14="http://schemas.microsoft.com/office/powerpoint/2010/main" val="23950810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7DFDCA0C-A3D3-4BFF-AC38-0BB057D258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5400" b="1" dirty="0"/>
              <a:t>farnia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BE877BAC-20DC-4A97-A7AB-23FEF9E2BA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795" y="2076450"/>
            <a:ext cx="10353762" cy="4171950"/>
          </a:xfrm>
        </p:spPr>
        <p:txBody>
          <a:bodyPr>
            <a:noAutofit/>
          </a:bodyPr>
          <a:lstStyle/>
          <a:p>
            <a:pPr marL="36900" indent="0" algn="ctr">
              <a:buNone/>
            </a:pPr>
            <a:r>
              <a:rPr lang="it-IT" sz="4000" dirty="0"/>
              <a:t>La farnia (Quercus </a:t>
            </a:r>
            <a:r>
              <a:rPr lang="it-IT" sz="4000" dirty="0" err="1"/>
              <a:t>robur</a:t>
            </a:r>
            <a:r>
              <a:rPr lang="it-IT" sz="4000" dirty="0"/>
              <a:t> L., detta comunemente quercia) è un albero a foglie decidue appartenente alla famiglia delle Fagacee. È la quercia più diffusa in Europa.</a:t>
            </a:r>
          </a:p>
          <a:p>
            <a:pPr marL="36900" indent="0" algn="ctr">
              <a:buNone/>
            </a:pPr>
            <a:r>
              <a:rPr lang="it-IT" sz="4000" dirty="0"/>
              <a:t>E’ caratterizzata da notevoli dimensioni e crescita lenta.</a:t>
            </a:r>
          </a:p>
        </p:txBody>
      </p:sp>
    </p:spTree>
    <p:extLst>
      <p:ext uri="{BB962C8B-B14F-4D97-AF65-F5344CB8AC3E}">
        <p14:creationId xmlns:p14="http://schemas.microsoft.com/office/powerpoint/2010/main" val="16658900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FDF360D-6C10-47DD-BDFB-0797DF1CB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farnia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8F45CA5F-72B5-4F48-B77E-3BCFC52E714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portamento</a:t>
            </a:r>
          </a:p>
        </p:txBody>
      </p:sp>
      <p:pic>
        <p:nvPicPr>
          <p:cNvPr id="7" name="Segnaposto contenuto 6">
            <a:extLst>
              <a:ext uri="{FF2B5EF4-FFF2-40B4-BE49-F238E27FC236}">
                <a16:creationId xmlns:a16="http://schemas.microsoft.com/office/drawing/2014/main" id="{42BF4F24-1A1D-4688-808E-460CEAECF2F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2286992" y="2701925"/>
            <a:ext cx="2282428" cy="3043238"/>
          </a:xfrm>
          <a:prstGeom prst="rect">
            <a:avLst/>
          </a:prstGeom>
        </p:spPr>
      </p:pic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A72D428A-4AB3-436B-B9DB-F05835E3EB5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it-IT" dirty="0"/>
              <a:t>Foglie e ghiande della farnia</a:t>
            </a:r>
          </a:p>
        </p:txBody>
      </p:sp>
      <p:pic>
        <p:nvPicPr>
          <p:cNvPr id="8" name="Segnaposto contenuto 7">
            <a:extLst>
              <a:ext uri="{FF2B5EF4-FFF2-40B4-BE49-F238E27FC236}">
                <a16:creationId xmlns:a16="http://schemas.microsoft.com/office/drawing/2014/main" id="{DC51D0E9-B715-4D78-9316-176AA41EFDEA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7627518" y="2701925"/>
            <a:ext cx="2250326" cy="3043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0527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A81295B-EEE2-4AF1-8F5B-5337C919BC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4400" dirty="0"/>
              <a:t>farnia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8BCB42BA-8B59-4027-A3F1-FFD420E41B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8396" y="1855152"/>
            <a:ext cx="2468680" cy="3890011"/>
          </a:xfrm>
          <a:prstGeom prst="rect">
            <a:avLst/>
          </a:prstGeom>
        </p:spPr>
      </p:pic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8EA49AD5-1B9D-40B5-A990-5733825493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46013" y="3123525"/>
            <a:ext cx="2263629" cy="1424199"/>
          </a:xfrm>
        </p:spPr>
        <p:txBody>
          <a:bodyPr/>
          <a:lstStyle/>
          <a:p>
            <a:r>
              <a:rPr lang="it-IT" sz="2800" dirty="0"/>
              <a:t>Tronco di farnia centenaria 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DCEE1A72-B02F-466D-8C1B-7BD36224EF6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it-IT" sz="3200" dirty="0"/>
              <a:t>La pianta in inverno</a:t>
            </a:r>
          </a:p>
        </p:txBody>
      </p:sp>
      <p:pic>
        <p:nvPicPr>
          <p:cNvPr id="9" name="Segnaposto contenuto 8">
            <a:extLst>
              <a:ext uri="{FF2B5EF4-FFF2-40B4-BE49-F238E27FC236}">
                <a16:creationId xmlns:a16="http://schemas.microsoft.com/office/drawing/2014/main" id="{3EAA0D9E-57AA-4D13-8039-ABCC9D4517D3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773034" y="2736875"/>
            <a:ext cx="4005834" cy="3008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0960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375FFEE-83B5-4C72-B859-CC3D7B6677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5443242"/>
          </a:xfrm>
        </p:spPr>
        <p:txBody>
          <a:bodyPr>
            <a:normAutofit/>
          </a:bodyPr>
          <a:lstStyle/>
          <a:p>
            <a:r>
              <a:rPr lang="it-IT" dirty="0"/>
              <a:t>La farnia è un albero dal portamento maestoso ed elegante, come pianta isolata si presenta con una chioma espansa, molto ampia e di forma globosa e irregolare, ma nei boschi la sua chioma assume un aspetto ovale allungato, con fusto alto e dritto. Raggiunge un'altezza che va dai 25 ai 40 m, eccezionalmente 50. </a:t>
            </a:r>
          </a:p>
        </p:txBody>
      </p:sp>
    </p:spTree>
    <p:extLst>
      <p:ext uri="{BB962C8B-B14F-4D97-AF65-F5344CB8AC3E}">
        <p14:creationId xmlns:p14="http://schemas.microsoft.com/office/powerpoint/2010/main" val="27412629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108C769-CF04-4B57-8368-1089F3DE72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5427058"/>
          </a:xfrm>
        </p:spPr>
        <p:txBody>
          <a:bodyPr>
            <a:normAutofit/>
          </a:bodyPr>
          <a:lstStyle/>
          <a:p>
            <a:r>
              <a:rPr lang="it-IT" dirty="0"/>
              <a:t>La farnia costituisce un habitat per altri esseri viventi, in particolare animali. Numerosi insetti vivono sulle foglie, sulle gemme e nelle ghiande. Queste ultime, poi, costituiscono un'importante fonte di cibo per diversi piccoli mammiferi e alcuni uccelli tra cui la ghiandaia </a:t>
            </a:r>
          </a:p>
        </p:txBody>
      </p:sp>
    </p:spTree>
    <p:extLst>
      <p:ext uri="{BB962C8B-B14F-4D97-AF65-F5344CB8AC3E}">
        <p14:creationId xmlns:p14="http://schemas.microsoft.com/office/powerpoint/2010/main" val="22243065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75C7BF2A-3978-41AD-91F4-36CFC69C4F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5400" b="1" dirty="0"/>
              <a:t>carpino nero</a:t>
            </a:r>
          </a:p>
        </p:txBody>
      </p:sp>
      <p:sp>
        <p:nvSpPr>
          <p:cNvPr id="5" name="Segnaposto contenuto 4">
            <a:extLst>
              <a:ext uri="{FF2B5EF4-FFF2-40B4-BE49-F238E27FC236}">
                <a16:creationId xmlns:a16="http://schemas.microsoft.com/office/drawing/2014/main" id="{B4E7A79E-BBCD-4CEA-A928-BA5F9D075B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36900" indent="0" algn="ctr">
              <a:buNone/>
            </a:pPr>
            <a:r>
              <a:rPr lang="it-IT" sz="3200" dirty="0"/>
              <a:t>Il carpino nero, </a:t>
            </a:r>
            <a:r>
              <a:rPr lang="it-IT" sz="3200" dirty="0" err="1"/>
              <a:t>ostria</a:t>
            </a:r>
            <a:r>
              <a:rPr lang="it-IT" sz="3200" dirty="0"/>
              <a:t> o carpinella (</a:t>
            </a:r>
            <a:r>
              <a:rPr lang="it-IT" sz="3200" dirty="0" err="1"/>
              <a:t>Ostrya</a:t>
            </a:r>
            <a:r>
              <a:rPr lang="it-IT" sz="3200" dirty="0"/>
              <a:t> </a:t>
            </a:r>
            <a:r>
              <a:rPr lang="it-IT" sz="3200" dirty="0" err="1"/>
              <a:t>carpinifolia</a:t>
            </a:r>
            <a:r>
              <a:rPr lang="it-IT" sz="3200" dirty="0"/>
              <a:t>)     è un albero della famiglia delle Betulacee.</a:t>
            </a:r>
          </a:p>
          <a:p>
            <a:pPr marL="36900" indent="0" algn="ctr">
              <a:buNone/>
            </a:pPr>
            <a:r>
              <a:rPr lang="it-IT" sz="3200" dirty="0"/>
              <a:t>Ha tronco dritto e chioma raccolta e un po' allungata; le sue foglie sono a forma ovale, allungate e con il bordo seghettato. </a:t>
            </a:r>
          </a:p>
          <a:p>
            <a:pPr marL="36900" indent="0" algn="ctr">
              <a:buNone/>
            </a:pPr>
            <a:r>
              <a:rPr lang="it-IT" sz="3200" dirty="0"/>
              <a:t>I frutti sono acheni a grappolo di colore bianco/verde.</a:t>
            </a:r>
          </a:p>
        </p:txBody>
      </p:sp>
    </p:spTree>
    <p:extLst>
      <p:ext uri="{BB962C8B-B14F-4D97-AF65-F5344CB8AC3E}">
        <p14:creationId xmlns:p14="http://schemas.microsoft.com/office/powerpoint/2010/main" val="9104018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C056868-CBCA-4E41-B6B4-360A9047E8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Carpino nero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80DC503F-6F83-4590-BA7B-5C4F6F62B2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46013" y="1855153"/>
            <a:ext cx="4764764" cy="540089"/>
          </a:xfrm>
        </p:spPr>
        <p:txBody>
          <a:bodyPr/>
          <a:lstStyle/>
          <a:p>
            <a:r>
              <a:rPr lang="it-IT" dirty="0"/>
              <a:t>portamento</a:t>
            </a:r>
          </a:p>
        </p:txBody>
      </p:sp>
      <p:pic>
        <p:nvPicPr>
          <p:cNvPr id="8" name="Segnaposto contenuto 7">
            <a:extLst>
              <a:ext uri="{FF2B5EF4-FFF2-40B4-BE49-F238E27FC236}">
                <a16:creationId xmlns:a16="http://schemas.microsoft.com/office/drawing/2014/main" id="{6CC506AF-8D2C-4E50-A05C-2BAD1E9D3D7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2209127" y="2596363"/>
            <a:ext cx="2158726" cy="3254361"/>
          </a:xfrm>
          <a:prstGeom prst="rect">
            <a:avLst/>
          </a:prstGeom>
        </p:spPr>
      </p:pic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5BF9D76E-E919-4405-A0F5-67B5167D4A3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63166" y="1855152"/>
            <a:ext cx="4779582" cy="540089"/>
          </a:xfrm>
        </p:spPr>
        <p:txBody>
          <a:bodyPr/>
          <a:lstStyle/>
          <a:p>
            <a:r>
              <a:rPr lang="it-IT" dirty="0"/>
              <a:t>infruttescenze</a:t>
            </a:r>
          </a:p>
        </p:txBody>
      </p:sp>
      <p:pic>
        <p:nvPicPr>
          <p:cNvPr id="7" name="Segnaposto contenuto 6">
            <a:extLst>
              <a:ext uri="{FF2B5EF4-FFF2-40B4-BE49-F238E27FC236}">
                <a16:creationId xmlns:a16="http://schemas.microsoft.com/office/drawing/2014/main" id="{07D65C1C-38FA-4BE0-B812-E717980D39CE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7231062" y="2701925"/>
            <a:ext cx="3043238" cy="3043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0043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0CDE24D-A6A0-4882-9DA2-8232127D93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609599"/>
            <a:ext cx="10353762" cy="5516071"/>
          </a:xfrm>
        </p:spPr>
        <p:txBody>
          <a:bodyPr/>
          <a:lstStyle/>
          <a:p>
            <a:r>
              <a:rPr lang="it-IT" dirty="0"/>
              <a:t>Il Carpino nero, in Italia, si trova nelle fasce medie delle colline in posizioni mediamente soleggiate. Viene impiegato come pianta ornamentale in parchi e giardini, oltre che per alberature di strade e viali cittadini.</a:t>
            </a:r>
            <a:br>
              <a:rPr lang="it-IT" dirty="0"/>
            </a:br>
            <a:r>
              <a:rPr lang="it-IT" dirty="0"/>
              <a:t>Produce un legno pesante e compatto, di colore rosso-bruno, usato principalmente come combustibile.</a:t>
            </a:r>
          </a:p>
        </p:txBody>
      </p:sp>
    </p:spTree>
    <p:extLst>
      <p:ext uri="{BB962C8B-B14F-4D97-AF65-F5344CB8AC3E}">
        <p14:creationId xmlns:p14="http://schemas.microsoft.com/office/powerpoint/2010/main" val="35494987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15204C8-232B-4963-9E39-3CBA7F8848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5313770"/>
          </a:xfrm>
        </p:spPr>
        <p:txBody>
          <a:bodyPr>
            <a:normAutofit/>
          </a:bodyPr>
          <a:lstStyle/>
          <a:p>
            <a:r>
              <a:rPr lang="it-IT" sz="6000" dirty="0"/>
              <a:t>Perché piantiamo alberi?</a:t>
            </a:r>
          </a:p>
        </p:txBody>
      </p:sp>
    </p:spTree>
    <p:extLst>
      <p:ext uri="{BB962C8B-B14F-4D97-AF65-F5344CB8AC3E}">
        <p14:creationId xmlns:p14="http://schemas.microsoft.com/office/powerpoint/2010/main" val="10134732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5FA261F-3C0E-46A0-8E80-3E6C142300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609599"/>
            <a:ext cx="10353762" cy="5378507"/>
          </a:xfrm>
        </p:spPr>
        <p:txBody>
          <a:bodyPr>
            <a:normAutofit/>
          </a:bodyPr>
          <a:lstStyle/>
          <a:p>
            <a:r>
              <a:rPr lang="it-IT" sz="4400" b="1" dirty="0"/>
              <a:t>Gli alberi e il clima</a:t>
            </a:r>
            <a:br>
              <a:rPr lang="it-IT" dirty="0"/>
            </a:br>
            <a:r>
              <a:rPr lang="it-IT" dirty="0"/>
              <a:t>Aiutano a mitigare l’effetto serra, assorbendo per tutta la vita anidride carbonica e quindi anche le emissioni climalteranti di origine antropica.</a:t>
            </a:r>
            <a:br>
              <a:rPr lang="it-IT" dirty="0"/>
            </a:b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9015131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C6F11FA-5FB6-4B67-B741-4768BB505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609599"/>
            <a:ext cx="10353762" cy="5516071"/>
          </a:xfrm>
        </p:spPr>
        <p:txBody>
          <a:bodyPr>
            <a:normAutofit fontScale="90000"/>
          </a:bodyPr>
          <a:lstStyle/>
          <a:p>
            <a:r>
              <a:rPr lang="it-IT" sz="4400" b="1" dirty="0"/>
              <a:t>Gli alberi producono ossigeno</a:t>
            </a:r>
            <a:br>
              <a:rPr lang="it-IT" dirty="0"/>
            </a:br>
            <a:r>
              <a:rPr lang="it-IT" dirty="0"/>
              <a:t>Grazie alla respirazione cellulare, gli alberi intrappolano CO2 ed emettono ossigeno nell’atmosfera. La CO2 si trasforma in sostanza organica, che diverrà a sua volta suolo fertile. Un albero produce in media 20-30 litri di ossigeno al giorno, ogni uomo necessita in media di 300 litri di ossigeno al giorno.</a:t>
            </a:r>
            <a:br>
              <a:rPr lang="it-IT" dirty="0"/>
            </a:b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3071477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C6F11FA-5FB6-4B67-B741-4768BB505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609599"/>
            <a:ext cx="10353762" cy="5605083"/>
          </a:xfrm>
        </p:spPr>
        <p:txBody>
          <a:bodyPr>
            <a:normAutofit fontScale="90000"/>
          </a:bodyPr>
          <a:lstStyle/>
          <a:p>
            <a:r>
              <a:rPr lang="it-IT" sz="4400" b="1" dirty="0"/>
              <a:t>Gli alberi puliscono l’aria</a:t>
            </a:r>
            <a:br>
              <a:rPr lang="it-IT" dirty="0"/>
            </a:br>
            <a:r>
              <a:rPr lang="it-IT" dirty="0"/>
              <a:t>Sono in grado di filtrare il particolato e gli inquinanti presenti nell’aria, le loro foglie infatti intercettano sostanze dannose come l’anidride solforosa e il biossido di azoto.</a:t>
            </a:r>
            <a:br>
              <a:rPr lang="it-IT" dirty="0"/>
            </a:br>
            <a:r>
              <a:rPr lang="it-IT" sz="4400" b="1" dirty="0"/>
              <a:t>Gli alberi puliscono l’acqua</a:t>
            </a:r>
            <a:br>
              <a:rPr lang="it-IT" dirty="0"/>
            </a:br>
            <a:r>
              <a:rPr lang="it-IT" dirty="0"/>
              <a:t>Riducono il flusso della pioggia, incrementando le falde freatiche ed impedendo agli inquinanti di arrivare al mare.</a:t>
            </a:r>
            <a:br>
              <a:rPr lang="it-IT" dirty="0"/>
            </a:b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8448841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4C923C6-AB66-479F-B71E-CE8A288F2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5362322"/>
          </a:xfrm>
        </p:spPr>
        <p:txBody>
          <a:bodyPr/>
          <a:lstStyle/>
          <a:p>
            <a:r>
              <a:rPr lang="it-IT" sz="4400" b="1" dirty="0"/>
              <a:t>Gli alberi regolano la temperatura</a:t>
            </a:r>
            <a:br>
              <a:rPr lang="it-IT" dirty="0"/>
            </a:br>
            <a:r>
              <a:rPr lang="it-IT" dirty="0"/>
              <a:t>Producono ombra e assorbono la luce solare, raffrescando l’estate. D’inverno sono in grado di mitigare i venti più freddi.</a:t>
            </a:r>
            <a:br>
              <a:rPr lang="it-IT" dirty="0"/>
            </a:b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3938949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321B467-A86A-4056-A591-CD960B251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7017" y="520588"/>
            <a:ext cx="10353762" cy="1257300"/>
          </a:xfrm>
        </p:spPr>
        <p:txBody>
          <a:bodyPr>
            <a:normAutofit/>
          </a:bodyPr>
          <a:lstStyle/>
          <a:p>
            <a:r>
              <a:rPr lang="it-IT" sz="5400" b="1" dirty="0"/>
              <a:t>prugnolo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BB608FA-37C4-4C01-A242-56332A29D1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36900" indent="0" algn="ctr">
              <a:buNone/>
            </a:pPr>
            <a:r>
              <a:rPr lang="it-IT" sz="4000" dirty="0"/>
              <a:t>Il prugnolo selvatico (nome scientifico </a:t>
            </a:r>
            <a:r>
              <a:rPr lang="it-IT" sz="4000" dirty="0" err="1"/>
              <a:t>Prunus</a:t>
            </a:r>
            <a:r>
              <a:rPr lang="it-IT" sz="4000" dirty="0"/>
              <a:t> spinosa L.) è un arbusto spontaneo appartenente alla famiglia delle </a:t>
            </a:r>
            <a:r>
              <a:rPr lang="it-IT" sz="4000" dirty="0" err="1"/>
              <a:t>Rosaceae</a:t>
            </a:r>
            <a:r>
              <a:rPr lang="it-IT" sz="4000" dirty="0"/>
              <a:t> e al genere </a:t>
            </a:r>
            <a:r>
              <a:rPr lang="it-IT" sz="4000" dirty="0" err="1"/>
              <a:t>Prunus</a:t>
            </a:r>
            <a:r>
              <a:rPr lang="it-IT" sz="4000" dirty="0"/>
              <a:t>. viene chiamato anche prugno spinoso, strozzapreti o semplicemente prugnolo.</a:t>
            </a:r>
          </a:p>
        </p:txBody>
      </p:sp>
    </p:spTree>
    <p:extLst>
      <p:ext uri="{BB962C8B-B14F-4D97-AF65-F5344CB8AC3E}">
        <p14:creationId xmlns:p14="http://schemas.microsoft.com/office/powerpoint/2010/main" val="7420828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9C71248-1601-4F19-86E0-11976FF837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prugnolo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74793C37-4821-4986-9FD8-0C27D8341CE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Frutti del prugnolo</a:t>
            </a:r>
          </a:p>
        </p:txBody>
      </p:sp>
      <p:pic>
        <p:nvPicPr>
          <p:cNvPr id="7" name="Segnaposto contenuto 6">
            <a:extLst>
              <a:ext uri="{FF2B5EF4-FFF2-40B4-BE49-F238E27FC236}">
                <a16:creationId xmlns:a16="http://schemas.microsoft.com/office/drawing/2014/main" id="{8E178F4A-E61F-46B8-9120-AC1C62A953B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144886" y="2701925"/>
            <a:ext cx="4566640" cy="3043238"/>
          </a:xfrm>
          <a:prstGeom prst="rect">
            <a:avLst/>
          </a:prstGeom>
        </p:spPr>
      </p:pic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81F3CB63-6ACC-465E-B0EB-24E7A85DBDD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it-IT" dirty="0"/>
              <a:t>Fiori del prugnolo</a:t>
            </a:r>
          </a:p>
        </p:txBody>
      </p:sp>
      <p:pic>
        <p:nvPicPr>
          <p:cNvPr id="8" name="Segnaposto contenuto 7">
            <a:extLst>
              <a:ext uri="{FF2B5EF4-FFF2-40B4-BE49-F238E27FC236}">
                <a16:creationId xmlns:a16="http://schemas.microsoft.com/office/drawing/2014/main" id="{BF151A24-E1AE-4A91-B845-D59387DDC006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723856" y="2701925"/>
            <a:ext cx="4057650" cy="3043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2158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441D394-5845-4B22-A1AF-430181E1D5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prugnolo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3998F85B-D429-451C-B34F-AD23861B180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Arbusto di prugnolo</a:t>
            </a:r>
          </a:p>
        </p:txBody>
      </p:sp>
      <p:pic>
        <p:nvPicPr>
          <p:cNvPr id="8" name="Segnaposto contenuto 7">
            <a:extLst>
              <a:ext uri="{FF2B5EF4-FFF2-40B4-BE49-F238E27FC236}">
                <a16:creationId xmlns:a16="http://schemas.microsoft.com/office/drawing/2014/main" id="{3F343A14-CB5D-4FDA-AEE9-039FB3DEAF3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623003" y="2736650"/>
            <a:ext cx="3610783" cy="3008986"/>
          </a:xfrm>
          <a:prstGeom prst="rect">
            <a:avLst/>
          </a:prstGeom>
        </p:spPr>
      </p:pic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3BCD666E-EEB0-41AA-B2CD-D3940779BCA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it-IT" dirty="0"/>
              <a:t>Fiori di prugnolo</a:t>
            </a:r>
          </a:p>
        </p:txBody>
      </p:sp>
      <p:pic>
        <p:nvPicPr>
          <p:cNvPr id="9" name="Segnaposto contenuto 8">
            <a:extLst>
              <a:ext uri="{FF2B5EF4-FFF2-40B4-BE49-F238E27FC236}">
                <a16:creationId xmlns:a16="http://schemas.microsoft.com/office/drawing/2014/main" id="{0E7DD2C8-7236-4042-BF64-BE25DB6C8895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958216" y="2736650"/>
            <a:ext cx="3465042" cy="2887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70758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lateVTI">
  <a:themeElements>
    <a:clrScheme name="Slate">
      <a:dk1>
        <a:sysClr val="windowText" lastClr="000000"/>
      </a:dk1>
      <a:lt1>
        <a:sysClr val="window" lastClr="FFFFFF"/>
      </a:lt1>
      <a:dk2>
        <a:srgbClr val="212123"/>
      </a:dk2>
      <a:lt2>
        <a:srgbClr val="DADADA"/>
      </a:lt2>
      <a:accent1>
        <a:srgbClr val="BC451B"/>
      </a:accent1>
      <a:accent2>
        <a:srgbClr val="D3BA68"/>
      </a:accent2>
      <a:accent3>
        <a:srgbClr val="BB8640"/>
      </a:accent3>
      <a:accent4>
        <a:srgbClr val="AD9277"/>
      </a:accent4>
      <a:accent5>
        <a:srgbClr val="A55A43"/>
      </a:accent5>
      <a:accent6>
        <a:srgbClr val="AD9D7B"/>
      </a:accent6>
      <a:hlink>
        <a:srgbClr val="E98052"/>
      </a:hlink>
      <a:folHlink>
        <a:srgbClr val="F4B69B"/>
      </a:folHlink>
    </a:clrScheme>
    <a:fontScheme name="Slate">
      <a:maj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ate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teVTI" id="{35C4A07C-0176-4A32-9BCB-B016516853F0}" vid="{9B70D35C-BCA8-4715-BB49-8BE54A7FC07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</TotalTime>
  <Words>644</Words>
  <Application>Microsoft Office PowerPoint</Application>
  <PresentationFormat>Widescreen</PresentationFormat>
  <Paragraphs>38</Paragraphs>
  <Slides>19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2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19</vt:i4>
      </vt:variant>
    </vt:vector>
  </HeadingPairs>
  <TitlesOfParts>
    <vt:vector size="22" baseType="lpstr">
      <vt:lpstr>Calisto MT</vt:lpstr>
      <vt:lpstr>Wingdings 2</vt:lpstr>
      <vt:lpstr>SlateVTI</vt:lpstr>
      <vt:lpstr> trees  for  future</vt:lpstr>
      <vt:lpstr>Perché piantiamo alberi?</vt:lpstr>
      <vt:lpstr>Gli alberi e il clima Aiutano a mitigare l’effetto serra, assorbendo per tutta la vita anidride carbonica e quindi anche le emissioni climalteranti di origine antropica. </vt:lpstr>
      <vt:lpstr>Gli alberi producono ossigeno Grazie alla respirazione cellulare, gli alberi intrappolano CO2 ed emettono ossigeno nell’atmosfera. La CO2 si trasforma in sostanza organica, che diverrà a sua volta suolo fertile. Un albero produce in media 20-30 litri di ossigeno al giorno, ogni uomo necessita in media di 300 litri di ossigeno al giorno. </vt:lpstr>
      <vt:lpstr>Gli alberi puliscono l’aria Sono in grado di filtrare il particolato e gli inquinanti presenti nell’aria, le loro foglie infatti intercettano sostanze dannose come l’anidride solforosa e il biossido di azoto. Gli alberi puliscono l’acqua Riducono il flusso della pioggia, incrementando le falde freatiche ed impedendo agli inquinanti di arrivare al mare. </vt:lpstr>
      <vt:lpstr>Gli alberi regolano la temperatura Producono ombra e assorbono la luce solare, raffrescando l’estate. D’inverno sono in grado di mitigare i venti più freddi. </vt:lpstr>
      <vt:lpstr>prugnolo</vt:lpstr>
      <vt:lpstr>prugnolo</vt:lpstr>
      <vt:lpstr>prugnolo</vt:lpstr>
      <vt:lpstr>E’ un albero longevo, vive oltre i 60 anni, e può raggiungere altezze variabili a seconda dell’ambiente e della forma di crescita. Ha un fusto principale irregolare, a volte contorto, con una forte attività pollonifera alla base, favorita da un imponente apparato radicale stolonifero. </vt:lpstr>
      <vt:lpstr>Ha un legno molto forte, adoperato in falegnameria artigianale per produrre piccoli attrezzi. La corteccia è grigio scura, quasi nerastra. I rami, di colorazione inizialmente più chiara sul rossastro, sono sottili e molto spinosi. Le spine sono pungenti ed acute, e a volte formano un groviglio con le ramificazioni.</vt:lpstr>
      <vt:lpstr>farnia</vt:lpstr>
      <vt:lpstr>farnia</vt:lpstr>
      <vt:lpstr>farnia</vt:lpstr>
      <vt:lpstr>La farnia è un albero dal portamento maestoso ed elegante, come pianta isolata si presenta con una chioma espansa, molto ampia e di forma globosa e irregolare, ma nei boschi la sua chioma assume un aspetto ovale allungato, con fusto alto e dritto. Raggiunge un'altezza che va dai 25 ai 40 m, eccezionalmente 50. </vt:lpstr>
      <vt:lpstr>La farnia costituisce un habitat per altri esseri viventi, in particolare animali. Numerosi insetti vivono sulle foglie, sulle gemme e nelle ghiande. Queste ultime, poi, costituiscono un'importante fonte di cibo per diversi piccoli mammiferi e alcuni uccelli tra cui la ghiandaia </vt:lpstr>
      <vt:lpstr>carpino nero</vt:lpstr>
      <vt:lpstr>Carpino nero</vt:lpstr>
      <vt:lpstr>Il Carpino nero, in Italia, si trova nelle fasce medie delle colline in posizioni mediamente soleggiate. Viene impiegato come pianta ornamentale in parchi e giardini, oltre che per alberature di strade e viali cittadini. Produce un legno pesante e compatto, di colore rosso-bruno, usato principalmente come combustibile.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trees  for  future</dc:title>
  <dc:creator>Annamaria Bossi</dc:creator>
  <cp:lastModifiedBy>Annamaria Bossi</cp:lastModifiedBy>
  <cp:revision>10</cp:revision>
  <dcterms:created xsi:type="dcterms:W3CDTF">2019-12-08T15:12:26Z</dcterms:created>
  <dcterms:modified xsi:type="dcterms:W3CDTF">2019-12-12T14:41:52Z</dcterms:modified>
</cp:coreProperties>
</file>