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70" r:id="rId3"/>
    <p:sldId id="257" r:id="rId4"/>
    <p:sldId id="258" r:id="rId5"/>
    <p:sldId id="259" r:id="rId6"/>
    <p:sldId id="260" r:id="rId7"/>
    <p:sldId id="262" r:id="rId8"/>
    <p:sldId id="267" r:id="rId9"/>
    <p:sldId id="263" r:id="rId10"/>
    <p:sldId id="269" r:id="rId11"/>
    <p:sldId id="264" r:id="rId12"/>
    <p:sldId id="265" r:id="rId13"/>
    <p:sldId id="266" r:id="rId14"/>
  </p:sldIdLst>
  <p:sldSz cx="9144000" cy="6858000" type="screen4x3"/>
  <p:notesSz cx="6858000" cy="9144000"/>
  <p:embeddedFontLst>
    <p:embeddedFont>
      <p:font typeface="Adobe Gothic Std B" panose="020B0800000000000000" pitchFamily="34" charset="-128"/>
      <p:bold r:id="rId15"/>
    </p:embeddedFont>
    <p:embeddedFont>
      <p:font typeface="Andalus" panose="02020603050405020304" pitchFamily="18" charset="-78"/>
      <p:regular r:id="rId16"/>
    </p:embeddedFont>
    <p:embeddedFont>
      <p:font typeface="Comic Sans MS" panose="030F0702030302020204" pitchFamily="66" charset="0"/>
      <p:regular r:id="rId17"/>
      <p:bold r:id="rId18"/>
      <p:italic r:id="rId19"/>
      <p:boldItalic r:id="rId20"/>
    </p:embeddedFont>
    <p:embeddedFont>
      <p:font typeface="Harrington" panose="04040505050A02020702" pitchFamily="82" charset="0"/>
      <p:regular r:id="rId21"/>
    </p:embeddedFont>
  </p:embeddedFontLst>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3399FF"/>
    <a:srgbClr val="CC00CC"/>
    <a:srgbClr val="FF3300"/>
    <a:srgbClr val="FF9900"/>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73" autoAdjust="0"/>
  </p:normalViewPr>
  <p:slideViewPr>
    <p:cSldViewPr>
      <p:cViewPr varScale="1">
        <p:scale>
          <a:sx n="98" d="100"/>
          <a:sy n="98" d="100"/>
        </p:scale>
        <p:origin x="76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1B45966-65A7-4967-B12A-298C4D3E413E}" type="slidenum">
              <a:rPr lang="it-IT"/>
              <a:pPr>
                <a:defRPr/>
              </a:pPr>
              <a:t>‹N›</a:t>
            </a:fld>
            <a:endParaRPr lang="it-IT"/>
          </a:p>
        </p:txBody>
      </p:sp>
    </p:spTree>
    <p:extLst>
      <p:ext uri="{BB962C8B-B14F-4D97-AF65-F5344CB8AC3E}">
        <p14:creationId xmlns:p14="http://schemas.microsoft.com/office/powerpoint/2010/main" val="897037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B94FA22E-68B0-4816-A873-0982266CA3DB}" type="slidenum">
              <a:rPr lang="it-IT"/>
              <a:pPr>
                <a:defRPr/>
              </a:pPr>
              <a:t>‹N›</a:t>
            </a:fld>
            <a:endParaRPr lang="it-IT"/>
          </a:p>
        </p:txBody>
      </p:sp>
    </p:spTree>
    <p:extLst>
      <p:ext uri="{BB962C8B-B14F-4D97-AF65-F5344CB8AC3E}">
        <p14:creationId xmlns:p14="http://schemas.microsoft.com/office/powerpoint/2010/main" val="2508419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9FB6047-B3B2-4E09-B879-959EE4820A85}" type="slidenum">
              <a:rPr lang="it-IT"/>
              <a:pPr>
                <a:defRPr/>
              </a:pPr>
              <a:t>‹N›</a:t>
            </a:fld>
            <a:endParaRPr lang="it-IT"/>
          </a:p>
        </p:txBody>
      </p:sp>
    </p:spTree>
    <p:extLst>
      <p:ext uri="{BB962C8B-B14F-4D97-AF65-F5344CB8AC3E}">
        <p14:creationId xmlns:p14="http://schemas.microsoft.com/office/powerpoint/2010/main" val="2414116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9570C67-B610-465E-80AE-607A4C1A4FDA}" type="slidenum">
              <a:rPr lang="it-IT"/>
              <a:pPr>
                <a:defRPr/>
              </a:pPr>
              <a:t>‹N›</a:t>
            </a:fld>
            <a:endParaRPr lang="it-IT"/>
          </a:p>
        </p:txBody>
      </p:sp>
    </p:spTree>
    <p:extLst>
      <p:ext uri="{BB962C8B-B14F-4D97-AF65-F5344CB8AC3E}">
        <p14:creationId xmlns:p14="http://schemas.microsoft.com/office/powerpoint/2010/main" val="728757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531D4801-EE9C-42A7-8082-595B6440B1BD}" type="slidenum">
              <a:rPr lang="it-IT"/>
              <a:pPr>
                <a:defRPr/>
              </a:pPr>
              <a:t>‹N›</a:t>
            </a:fld>
            <a:endParaRPr lang="it-IT"/>
          </a:p>
        </p:txBody>
      </p:sp>
    </p:spTree>
    <p:extLst>
      <p:ext uri="{BB962C8B-B14F-4D97-AF65-F5344CB8AC3E}">
        <p14:creationId xmlns:p14="http://schemas.microsoft.com/office/powerpoint/2010/main" val="3800628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8758CEB5-AF7A-49DE-8594-71FB9A576EFD}" type="slidenum">
              <a:rPr lang="it-IT"/>
              <a:pPr>
                <a:defRPr/>
              </a:pPr>
              <a:t>‹N›</a:t>
            </a:fld>
            <a:endParaRPr lang="it-IT"/>
          </a:p>
        </p:txBody>
      </p:sp>
    </p:spTree>
    <p:extLst>
      <p:ext uri="{BB962C8B-B14F-4D97-AF65-F5344CB8AC3E}">
        <p14:creationId xmlns:p14="http://schemas.microsoft.com/office/powerpoint/2010/main" val="4141632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CAC3F5A4-97FC-4DD4-B506-F1FF46C42774}" type="slidenum">
              <a:rPr lang="it-IT"/>
              <a:pPr>
                <a:defRPr/>
              </a:pPr>
              <a:t>‹N›</a:t>
            </a:fld>
            <a:endParaRPr lang="it-IT"/>
          </a:p>
        </p:txBody>
      </p:sp>
    </p:spTree>
    <p:extLst>
      <p:ext uri="{BB962C8B-B14F-4D97-AF65-F5344CB8AC3E}">
        <p14:creationId xmlns:p14="http://schemas.microsoft.com/office/powerpoint/2010/main" val="1662110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8089EFBB-1560-4A67-B7CE-42A173FBE22C}" type="slidenum">
              <a:rPr lang="it-IT"/>
              <a:pPr>
                <a:defRPr/>
              </a:pPr>
              <a:t>‹N›</a:t>
            </a:fld>
            <a:endParaRPr lang="it-IT"/>
          </a:p>
        </p:txBody>
      </p:sp>
    </p:spTree>
    <p:extLst>
      <p:ext uri="{BB962C8B-B14F-4D97-AF65-F5344CB8AC3E}">
        <p14:creationId xmlns:p14="http://schemas.microsoft.com/office/powerpoint/2010/main" val="3631428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EC1B1E9A-03F3-4D01-8657-3AB999045E49}" type="slidenum">
              <a:rPr lang="it-IT"/>
              <a:pPr>
                <a:defRPr/>
              </a:pPr>
              <a:t>‹N›</a:t>
            </a:fld>
            <a:endParaRPr lang="it-IT"/>
          </a:p>
        </p:txBody>
      </p:sp>
    </p:spTree>
    <p:extLst>
      <p:ext uri="{BB962C8B-B14F-4D97-AF65-F5344CB8AC3E}">
        <p14:creationId xmlns:p14="http://schemas.microsoft.com/office/powerpoint/2010/main" val="202619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2DA937BE-9C61-426F-8711-ED8C619C6407}" type="slidenum">
              <a:rPr lang="it-IT"/>
              <a:pPr>
                <a:defRPr/>
              </a:pPr>
              <a:t>‹N›</a:t>
            </a:fld>
            <a:endParaRPr lang="it-IT"/>
          </a:p>
        </p:txBody>
      </p:sp>
    </p:spTree>
    <p:extLst>
      <p:ext uri="{BB962C8B-B14F-4D97-AF65-F5344CB8AC3E}">
        <p14:creationId xmlns:p14="http://schemas.microsoft.com/office/powerpoint/2010/main" val="322672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64A8316C-4F69-4540-A8DE-252CA25A6DDE}" type="slidenum">
              <a:rPr lang="it-IT"/>
              <a:pPr>
                <a:defRPr/>
              </a:pPr>
              <a:t>‹N›</a:t>
            </a:fld>
            <a:endParaRPr lang="it-IT"/>
          </a:p>
        </p:txBody>
      </p:sp>
    </p:spTree>
    <p:extLst>
      <p:ext uri="{BB962C8B-B14F-4D97-AF65-F5344CB8AC3E}">
        <p14:creationId xmlns:p14="http://schemas.microsoft.com/office/powerpoint/2010/main" val="1748014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1"/>
            </a:gs>
            <a:gs pos="50000">
              <a:schemeClr val="bg1"/>
            </a:gs>
            <a:gs pos="100000">
              <a:schemeClr val="accent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A7DDA121-88A0-4756-852E-A62596A3692C}"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audio" Target="file:///C:\Documents%20and%20Settings\Tiziana%20Pittaluga\Desktop\sitomio\Biancaneve\Biancaneve\imwishin.mid" TargetMode="Externa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audio" Target="file:///C:\Documents%20and%20Settings\Tiziana%20Pittaluga\Desktop\sitomio\Biancaneve\Biancaneve\somedaym.mid" TargetMode="Externa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audio" Target="file:///C:\Documents%20and%20Settings\Tiziana%20Pittaluga\Desktop\sitomio\Biancaneve\Biancaneve\sillysng.mid" TargetMode="Externa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audio" Target="file:///C:\Documents%20and%20Settings\Tiziana%20Pittaluga\Desktop\sitomio\Biancaneve\Biancaneve\onesong.mid"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WordArt 5"/>
          <p:cNvSpPr>
            <a:spLocks noChangeArrowheads="1" noChangeShapeType="1" noTextEdit="1"/>
          </p:cNvSpPr>
          <p:nvPr/>
        </p:nvSpPr>
        <p:spPr bwMode="auto">
          <a:xfrm>
            <a:off x="3203848" y="4653136"/>
            <a:ext cx="4576141" cy="514107"/>
          </a:xfrm>
          <a:prstGeom prst="rect">
            <a:avLst/>
          </a:prstGeom>
        </p:spPr>
        <p:txBody>
          <a:bodyPr wrap="none" fromWordArt="1">
            <a:prstTxWarp prst="textWave1">
              <a:avLst>
                <a:gd name="adj1" fmla="val 13005"/>
                <a:gd name="adj2" fmla="val 0"/>
              </a:avLst>
            </a:prstTxWarp>
          </a:bodyPr>
          <a:lstStyle/>
          <a:p>
            <a:pPr algn="ctr"/>
            <a:r>
              <a:rPr lang="it-IT" sz="2400" kern="10" dirty="0">
                <a:ln w="9525">
                  <a:solidFill>
                    <a:schemeClr val="folHlink"/>
                  </a:solidFill>
                  <a:round/>
                  <a:headEnd/>
                  <a:tailEnd/>
                </a:ln>
                <a:solidFill>
                  <a:srgbClr val="FF66CC"/>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HANNO TAGGATO BIANCANEVE</a:t>
            </a:r>
          </a:p>
        </p:txBody>
      </p:sp>
      <p:sp>
        <p:nvSpPr>
          <p:cNvPr id="2051" name="AutoShape 6">
            <a:hlinkClick r:id="" action="ppaction://hlinkshowjump?jump=nextslide" highlightClick="1"/>
          </p:cNvPr>
          <p:cNvSpPr>
            <a:spLocks noChangeArrowheads="1"/>
          </p:cNvSpPr>
          <p:nvPr/>
        </p:nvSpPr>
        <p:spPr bwMode="auto">
          <a:xfrm>
            <a:off x="8027988" y="6021388"/>
            <a:ext cx="647700" cy="4318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sz="1800">
              <a:solidFill>
                <a:srgbClr val="FF66CC"/>
              </a:solidFill>
            </a:endParaRPr>
          </a:p>
        </p:txBody>
      </p:sp>
      <p:sp>
        <p:nvSpPr>
          <p:cNvPr id="2055" name="Text Box 7"/>
          <p:cNvSpPr txBox="1">
            <a:spLocks noChangeArrowheads="1"/>
          </p:cNvSpPr>
          <p:nvPr/>
        </p:nvSpPr>
        <p:spPr bwMode="auto">
          <a:xfrm>
            <a:off x="251520" y="5517232"/>
            <a:ext cx="83171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sz="1600" b="1" dirty="0">
                <a:solidFill>
                  <a:schemeClr val="hlink"/>
                </a:solidFill>
              </a:rPr>
              <a:t>ispirato al libro di Monica Marelli dell’ omonima fiaba di </a:t>
            </a:r>
            <a:r>
              <a:rPr lang="en-GB" sz="1600" b="1" dirty="0">
                <a:solidFill>
                  <a:schemeClr val="hlink"/>
                </a:solidFill>
              </a:rPr>
              <a:t> Hans Christian </a:t>
            </a:r>
            <a:r>
              <a:rPr lang="en-GB" sz="1600" b="1" dirty="0" smtClean="0">
                <a:solidFill>
                  <a:schemeClr val="hlink"/>
                </a:solidFill>
              </a:rPr>
              <a:t>Andersen</a:t>
            </a:r>
          </a:p>
          <a:p>
            <a:pPr eaLnBrk="1" hangingPunct="1">
              <a:spcBef>
                <a:spcPct val="50000"/>
              </a:spcBef>
              <a:buFontTx/>
              <a:buNone/>
            </a:pPr>
            <a:r>
              <a:rPr lang="en-GB" sz="1600" b="1" dirty="0" smtClean="0">
                <a:solidFill>
                  <a:schemeClr val="hlink"/>
                </a:solidFill>
              </a:rPr>
              <a:t>Di </a:t>
            </a:r>
            <a:r>
              <a:rPr lang="en-GB" sz="1600" b="1" dirty="0" err="1" smtClean="0">
                <a:solidFill>
                  <a:schemeClr val="hlink"/>
                </a:solidFill>
              </a:rPr>
              <a:t>Assunta</a:t>
            </a:r>
            <a:r>
              <a:rPr lang="en-GB" sz="1600" b="1" dirty="0" smtClean="0">
                <a:solidFill>
                  <a:schemeClr val="hlink"/>
                </a:solidFill>
              </a:rPr>
              <a:t> </a:t>
            </a:r>
            <a:r>
              <a:rPr lang="en-GB" sz="1600" b="1" dirty="0" err="1" smtClean="0">
                <a:solidFill>
                  <a:schemeClr val="hlink"/>
                </a:solidFill>
              </a:rPr>
              <a:t>Merola</a:t>
            </a:r>
            <a:r>
              <a:rPr lang="en-GB" sz="1600" b="1" dirty="0" smtClean="0">
                <a:solidFill>
                  <a:schemeClr val="hlink"/>
                </a:solidFill>
              </a:rPr>
              <a:t>,, </a:t>
            </a:r>
            <a:r>
              <a:rPr lang="en-GB" sz="1600" b="1" dirty="0" err="1" smtClean="0">
                <a:solidFill>
                  <a:schemeClr val="hlink"/>
                </a:solidFill>
              </a:rPr>
              <a:t>Tiziana</a:t>
            </a:r>
            <a:r>
              <a:rPr lang="en-GB" sz="1600" b="1" dirty="0" smtClean="0">
                <a:solidFill>
                  <a:schemeClr val="hlink"/>
                </a:solidFill>
              </a:rPr>
              <a:t> </a:t>
            </a:r>
            <a:r>
              <a:rPr lang="en-GB" sz="1600" b="1" dirty="0" err="1" smtClean="0">
                <a:solidFill>
                  <a:schemeClr val="hlink"/>
                </a:solidFill>
              </a:rPr>
              <a:t>Arcolin</a:t>
            </a:r>
            <a:r>
              <a:rPr lang="en-GB" sz="1600" b="1" dirty="0" smtClean="0">
                <a:solidFill>
                  <a:schemeClr val="hlink"/>
                </a:solidFill>
              </a:rPr>
              <a:t>, </a:t>
            </a:r>
            <a:r>
              <a:rPr lang="en-GB" sz="1600" b="1" dirty="0" err="1" smtClean="0">
                <a:solidFill>
                  <a:schemeClr val="hlink"/>
                </a:solidFill>
              </a:rPr>
              <a:t>M.Luisa</a:t>
            </a:r>
            <a:r>
              <a:rPr lang="en-GB" sz="1600" b="1" dirty="0" smtClean="0">
                <a:solidFill>
                  <a:schemeClr val="hlink"/>
                </a:solidFill>
              </a:rPr>
              <a:t> </a:t>
            </a:r>
            <a:r>
              <a:rPr lang="en-GB" sz="1600" b="1" dirty="0" err="1" smtClean="0">
                <a:solidFill>
                  <a:schemeClr val="hlink"/>
                </a:solidFill>
              </a:rPr>
              <a:t>Baratti</a:t>
            </a:r>
            <a:r>
              <a:rPr lang="en-GB" sz="1600" b="1" dirty="0" smtClean="0">
                <a:solidFill>
                  <a:schemeClr val="hlink"/>
                </a:solidFill>
              </a:rPr>
              <a:t>, </a:t>
            </a:r>
            <a:r>
              <a:rPr lang="en-GB" sz="1600" b="1" dirty="0" err="1" smtClean="0">
                <a:solidFill>
                  <a:schemeClr val="hlink"/>
                </a:solidFill>
              </a:rPr>
              <a:t>Antonella</a:t>
            </a:r>
            <a:r>
              <a:rPr lang="en-GB" sz="1600" b="1" dirty="0" smtClean="0">
                <a:solidFill>
                  <a:schemeClr val="hlink"/>
                </a:solidFill>
              </a:rPr>
              <a:t> </a:t>
            </a:r>
            <a:r>
              <a:rPr lang="en-GB" sz="1600" b="1" dirty="0" err="1" smtClean="0">
                <a:solidFill>
                  <a:schemeClr val="hlink"/>
                </a:solidFill>
              </a:rPr>
              <a:t>Caruana</a:t>
            </a:r>
            <a:endParaRPr lang="it-IT" sz="1600" b="1" dirty="0">
              <a:solidFill>
                <a:schemeClr val="hlink"/>
              </a:solidFill>
            </a:endParaRPr>
          </a:p>
        </p:txBody>
      </p:sp>
      <p:pic>
        <p:nvPicPr>
          <p:cNvPr id="2058" name="imwishin.mid">
            <a:hlinkClick r:id="" action="ppaction://media"/>
          </p:cNvPr>
          <p:cNvPicPr>
            <a:picLocks noRot="1" noChangeAspect="1" noChangeArrowheads="1"/>
          </p:cNvPicPr>
          <p:nvPr>
            <a:audioFile r:link="rId1"/>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Immagin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9946" y="253376"/>
            <a:ext cx="5759872" cy="4319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288" y="422200"/>
            <a:ext cx="1872456" cy="4563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058"/>
                                        </p:tgtEl>
                                      </p:cBhvr>
                                    </p:cmd>
                                  </p:childTnLst>
                                </p:cTn>
                              </p:par>
                            </p:childTnLst>
                          </p:cTn>
                        </p:par>
                        <p:par>
                          <p:cTn id="7" fill="hold" nodeType="afterGroup">
                            <p:stCondLst>
                              <p:cond delay="0"/>
                            </p:stCondLst>
                            <p:childTnLst>
                              <p:par>
                                <p:cTn id="8" presetID="42" presetClass="entr" presetSubtype="0" fill="hold" grpId="0" nodeType="afterEffect">
                                  <p:stCondLst>
                                    <p:cond delay="0"/>
                                  </p:stCondLst>
                                  <p:childTnLst>
                                    <p:set>
                                      <p:cBhvr>
                                        <p:cTn id="9" dur="1" fill="hold">
                                          <p:stCondLst>
                                            <p:cond delay="0"/>
                                          </p:stCondLst>
                                        </p:cTn>
                                        <p:tgtEl>
                                          <p:spTgt spid="2053"/>
                                        </p:tgtEl>
                                        <p:attrNameLst>
                                          <p:attrName>style.visibility</p:attrName>
                                        </p:attrNameLst>
                                      </p:cBhvr>
                                      <p:to>
                                        <p:strVal val="visible"/>
                                      </p:to>
                                    </p:set>
                                    <p:animEffect transition="in" filter="fade">
                                      <p:cBhvr>
                                        <p:cTn id="10" dur="1000"/>
                                        <p:tgtEl>
                                          <p:spTgt spid="2053"/>
                                        </p:tgtEl>
                                      </p:cBhvr>
                                    </p:animEffect>
                                    <p:anim calcmode="lin" valueType="num">
                                      <p:cBhvr>
                                        <p:cTn id="11" dur="1000" fill="hold"/>
                                        <p:tgtEl>
                                          <p:spTgt spid="2053"/>
                                        </p:tgtEl>
                                        <p:attrNameLst>
                                          <p:attrName>ppt_x</p:attrName>
                                        </p:attrNameLst>
                                      </p:cBhvr>
                                      <p:tavLst>
                                        <p:tav tm="0">
                                          <p:val>
                                            <p:strVal val="#ppt_x"/>
                                          </p:val>
                                        </p:tav>
                                        <p:tav tm="100000">
                                          <p:val>
                                            <p:strVal val="#ppt_x"/>
                                          </p:val>
                                        </p:tav>
                                      </p:tavLst>
                                    </p:anim>
                                    <p:anim calcmode="lin" valueType="num">
                                      <p:cBhvr>
                                        <p:cTn id="12" dur="1000" fill="hold"/>
                                        <p:tgtEl>
                                          <p:spTgt spid="2053"/>
                                        </p:tgtEl>
                                        <p:attrNameLst>
                                          <p:attrName>ppt_y</p:attrName>
                                        </p:attrNameLst>
                                      </p:cBhvr>
                                      <p:tavLst>
                                        <p:tav tm="0">
                                          <p:val>
                                            <p:strVal val="#ppt_y+.1"/>
                                          </p:val>
                                        </p:tav>
                                        <p:tav tm="100000">
                                          <p:val>
                                            <p:strVal val="#ppt_y"/>
                                          </p:val>
                                        </p:tav>
                                      </p:tavLst>
                                    </p:anim>
                                  </p:childTnLst>
                                </p:cTn>
                              </p:par>
                            </p:childTnLst>
                          </p:cTn>
                        </p:par>
                        <p:par>
                          <p:cTn id="13" fill="hold" nodeType="afterGroup">
                            <p:stCondLst>
                              <p:cond delay="1000"/>
                            </p:stCondLst>
                            <p:childTnLst>
                              <p:par>
                                <p:cTn id="14" presetID="42" presetClass="entr" presetSubtype="0" fill="hold" grpId="1" nodeType="afterEffect">
                                  <p:stCondLst>
                                    <p:cond delay="0"/>
                                  </p:stCondLst>
                                  <p:childTnLst>
                                    <p:set>
                                      <p:cBhvr>
                                        <p:cTn id="15" dur="1" fill="hold">
                                          <p:stCondLst>
                                            <p:cond delay="0"/>
                                          </p:stCondLst>
                                        </p:cTn>
                                        <p:tgtEl>
                                          <p:spTgt spid="2053"/>
                                        </p:tgtEl>
                                        <p:attrNameLst>
                                          <p:attrName>style.visibility</p:attrName>
                                        </p:attrNameLst>
                                      </p:cBhvr>
                                      <p:to>
                                        <p:strVal val="visible"/>
                                      </p:to>
                                    </p:set>
                                    <p:animEffect transition="in" filter="fade">
                                      <p:cBhvr>
                                        <p:cTn id="16" dur="1000"/>
                                        <p:tgtEl>
                                          <p:spTgt spid="2053"/>
                                        </p:tgtEl>
                                      </p:cBhvr>
                                    </p:animEffect>
                                    <p:anim calcmode="lin" valueType="num">
                                      <p:cBhvr>
                                        <p:cTn id="17" dur="1000" fill="hold"/>
                                        <p:tgtEl>
                                          <p:spTgt spid="2053"/>
                                        </p:tgtEl>
                                        <p:attrNameLst>
                                          <p:attrName>ppt_x</p:attrName>
                                        </p:attrNameLst>
                                      </p:cBhvr>
                                      <p:tavLst>
                                        <p:tav tm="0">
                                          <p:val>
                                            <p:strVal val="#ppt_x"/>
                                          </p:val>
                                        </p:tav>
                                        <p:tav tm="100000">
                                          <p:val>
                                            <p:strVal val="#ppt_x"/>
                                          </p:val>
                                        </p:tav>
                                      </p:tavLst>
                                    </p:anim>
                                    <p:anim calcmode="lin" valueType="num">
                                      <p:cBhvr>
                                        <p:cTn id="18" dur="1000" fill="hold"/>
                                        <p:tgtEl>
                                          <p:spTgt spid="2053"/>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2000"/>
                            </p:stCondLst>
                            <p:childTnLst>
                              <p:par>
                                <p:cTn id="20" presetID="27" presetClass="entr" presetSubtype="0" fill="hold" grpId="0" nodeType="afterEffect">
                                  <p:stCondLst>
                                    <p:cond delay="0"/>
                                  </p:stCondLst>
                                  <p:iterate type="lt">
                                    <p:tmPct val="50000"/>
                                  </p:iterate>
                                  <p:childTnLst>
                                    <p:set>
                                      <p:cBhvr>
                                        <p:cTn id="21" dur="1" fill="hold">
                                          <p:stCondLst>
                                            <p:cond delay="0"/>
                                          </p:stCondLst>
                                        </p:cTn>
                                        <p:tgtEl>
                                          <p:spTgt spid="2055"/>
                                        </p:tgtEl>
                                        <p:attrNameLst>
                                          <p:attrName>style.visibility</p:attrName>
                                        </p:attrNameLst>
                                      </p:cBhvr>
                                      <p:to>
                                        <p:strVal val="visible"/>
                                      </p:to>
                                    </p:set>
                                    <p:anim calcmode="discrete" valueType="clr">
                                      <p:cBhvr override="childStyle">
                                        <p:cTn id="22" dur="80"/>
                                        <p:tgtEl>
                                          <p:spTgt spid="2055"/>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2055"/>
                                        </p:tgtEl>
                                        <p:attrNameLst>
                                          <p:attrName>fillcolor</p:attrName>
                                        </p:attrNameLst>
                                      </p:cBhvr>
                                      <p:tavLst>
                                        <p:tav tm="0">
                                          <p:val>
                                            <p:clrVal>
                                              <a:schemeClr val="accent2"/>
                                            </p:clrVal>
                                          </p:val>
                                        </p:tav>
                                        <p:tav tm="50000">
                                          <p:val>
                                            <p:clrVal>
                                              <a:schemeClr val="hlink"/>
                                            </p:clrVal>
                                          </p:val>
                                        </p:tav>
                                      </p:tavLst>
                                    </p:anim>
                                    <p:set>
                                      <p:cBhvr>
                                        <p:cTn id="24" dur="80"/>
                                        <p:tgtEl>
                                          <p:spTgt spid="2055"/>
                                        </p:tgtEl>
                                        <p:attrNameLst>
                                          <p:attrName>fill.type</p:attrName>
                                        </p:attrNameLst>
                                      </p:cBhvr>
                                      <p:to>
                                        <p:strVal val="solid"/>
                                      </p:to>
                                    </p:set>
                                  </p:childTnLst>
                                </p:cTn>
                              </p:par>
                            </p:childTnLst>
                          </p:cTn>
                        </p:par>
                        <p:par>
                          <p:cTn id="25" fill="hold" nodeType="afterGroup">
                            <p:stCondLst>
                              <p:cond delay="7360"/>
                            </p:stCondLst>
                            <p:childTnLst>
                              <p:par>
                                <p:cTn id="26" presetID="42" presetClass="entr" presetSubtype="0" fill="hold" grpId="2" nodeType="afterEffect">
                                  <p:stCondLst>
                                    <p:cond delay="0"/>
                                  </p:stCondLst>
                                  <p:childTnLst>
                                    <p:set>
                                      <p:cBhvr>
                                        <p:cTn id="27" dur="1" fill="hold">
                                          <p:stCondLst>
                                            <p:cond delay="0"/>
                                          </p:stCondLst>
                                        </p:cTn>
                                        <p:tgtEl>
                                          <p:spTgt spid="2053"/>
                                        </p:tgtEl>
                                        <p:attrNameLst>
                                          <p:attrName>style.visibility</p:attrName>
                                        </p:attrNameLst>
                                      </p:cBhvr>
                                      <p:to>
                                        <p:strVal val="visible"/>
                                      </p:to>
                                    </p:set>
                                    <p:animEffect transition="in" filter="fade">
                                      <p:cBhvr>
                                        <p:cTn id="28" dur="1000"/>
                                        <p:tgtEl>
                                          <p:spTgt spid="2053"/>
                                        </p:tgtEl>
                                      </p:cBhvr>
                                    </p:animEffect>
                                    <p:anim calcmode="lin" valueType="num">
                                      <p:cBhvr>
                                        <p:cTn id="29" dur="1000" fill="hold"/>
                                        <p:tgtEl>
                                          <p:spTgt spid="2053"/>
                                        </p:tgtEl>
                                        <p:attrNameLst>
                                          <p:attrName>ppt_x</p:attrName>
                                        </p:attrNameLst>
                                      </p:cBhvr>
                                      <p:tavLst>
                                        <p:tav tm="0">
                                          <p:val>
                                            <p:strVal val="#ppt_x"/>
                                          </p:val>
                                        </p:tav>
                                        <p:tav tm="100000">
                                          <p:val>
                                            <p:strVal val="#ppt_x"/>
                                          </p:val>
                                        </p:tav>
                                      </p:tavLst>
                                    </p:anim>
                                    <p:anim calcmode="lin" valueType="num">
                                      <p:cBhvr>
                                        <p:cTn id="30"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2" presetClass="emph" presetSubtype="0" fill="hold" nodeType="clickEffect">
                                  <p:stCondLst>
                                    <p:cond delay="0"/>
                                  </p:stCondLst>
                                  <p:childTnLst>
                                    <p:animRot by="120000">
                                      <p:cBhvr>
                                        <p:cTn id="34" dur="100" fill="hold">
                                          <p:stCondLst>
                                            <p:cond delay="0"/>
                                          </p:stCondLst>
                                        </p:cTn>
                                        <p:tgtEl>
                                          <p:spTgt spid="2"/>
                                        </p:tgtEl>
                                        <p:attrNameLst>
                                          <p:attrName>r</p:attrName>
                                        </p:attrNameLst>
                                      </p:cBhvr>
                                    </p:animRot>
                                    <p:animRot by="-240000">
                                      <p:cBhvr>
                                        <p:cTn id="35" dur="200" fill="hold">
                                          <p:stCondLst>
                                            <p:cond delay="200"/>
                                          </p:stCondLst>
                                        </p:cTn>
                                        <p:tgtEl>
                                          <p:spTgt spid="2"/>
                                        </p:tgtEl>
                                        <p:attrNameLst>
                                          <p:attrName>r</p:attrName>
                                        </p:attrNameLst>
                                      </p:cBhvr>
                                    </p:animRot>
                                    <p:animRot by="240000">
                                      <p:cBhvr>
                                        <p:cTn id="36" dur="200" fill="hold">
                                          <p:stCondLst>
                                            <p:cond delay="400"/>
                                          </p:stCondLst>
                                        </p:cTn>
                                        <p:tgtEl>
                                          <p:spTgt spid="2"/>
                                        </p:tgtEl>
                                        <p:attrNameLst>
                                          <p:attrName>r</p:attrName>
                                        </p:attrNameLst>
                                      </p:cBhvr>
                                    </p:animRot>
                                    <p:animRot by="-240000">
                                      <p:cBhvr>
                                        <p:cTn id="37" dur="200" fill="hold">
                                          <p:stCondLst>
                                            <p:cond delay="600"/>
                                          </p:stCondLst>
                                        </p:cTn>
                                        <p:tgtEl>
                                          <p:spTgt spid="2"/>
                                        </p:tgtEl>
                                        <p:attrNameLst>
                                          <p:attrName>r</p:attrName>
                                        </p:attrNameLst>
                                      </p:cBhvr>
                                    </p:animRot>
                                    <p:animRot by="120000">
                                      <p:cBhvr>
                                        <p:cTn id="38"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numSld="4">
                <p:cTn id="39" fill="hold" display="0">
                  <p:stCondLst>
                    <p:cond delay="indefinite"/>
                  </p:stCondLst>
                  <p:endCondLst>
                    <p:cond evt="onPrev" delay="0">
                      <p:tgtEl>
                        <p:sldTgt/>
                      </p:tgtEl>
                    </p:cond>
                    <p:cond evt="onStopAudio" delay="0">
                      <p:tgtEl>
                        <p:sldTgt/>
                      </p:tgtEl>
                    </p:cond>
                  </p:endCondLst>
                </p:cTn>
                <p:tgtEl>
                  <p:spTgt spid="2058"/>
                </p:tgtEl>
              </p:cMediaNode>
            </p:audio>
          </p:childTnLst>
        </p:cTn>
      </p:par>
    </p:tnLst>
    <p:bldLst>
      <p:bldP spid="2053" grpId="0" animBg="1"/>
      <p:bldP spid="2053" grpId="1" animBg="1"/>
      <p:bldP spid="2053" grpId="2" animBg="1"/>
      <p:bldP spid="205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p:nvPr>
        </p:nvSpPr>
        <p:spPr>
          <a:xfrm>
            <a:off x="251520" y="260648"/>
            <a:ext cx="8291264" cy="1417638"/>
          </a:xfrm>
        </p:spPr>
        <p:txBody>
          <a:bodyPr/>
          <a:lstStyle/>
          <a:p>
            <a:pPr algn="l"/>
            <a:r>
              <a:rPr lang="it-IT" sz="2400" dirty="0" smtClean="0">
                <a:solidFill>
                  <a:srgbClr val="CC00CC"/>
                </a:solidFill>
                <a:latin typeface="Andalus" panose="02020603050405020304" pitchFamily="18" charset="-78"/>
                <a:cs typeface="Andalus" panose="02020603050405020304" pitchFamily="18" charset="-78"/>
              </a:rPr>
              <a:t>SOCIAL NETWORK: </a:t>
            </a:r>
            <a:r>
              <a:rPr lang="it-IT" sz="1800" dirty="0" smtClean="0">
                <a:solidFill>
                  <a:srgbClr val="CC00CC"/>
                </a:solidFill>
                <a:latin typeface="Andalus" panose="02020603050405020304" pitchFamily="18" charset="-78"/>
                <a:cs typeface="Andalus" panose="02020603050405020304" pitchFamily="18" charset="-78"/>
              </a:rPr>
              <a:t>Con l’espressione social network si identifica un servizio informatico on line che permette la realizzazione di reti sociali virtuali. Si tratta di siti internet o tecnologie che consentono agli utenti di condividere contenuti testuali, immagini, video e audio e di interagire tra loro. Generalmente i s. n. prevedono una registrazione mediante la creazione di un profilo personale protetto da password </a:t>
            </a:r>
          </a:p>
        </p:txBody>
      </p:sp>
      <p:pic>
        <p:nvPicPr>
          <p:cNvPr id="10243"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707904" y="2132855"/>
            <a:ext cx="5085908" cy="3574207"/>
          </a:xfrm>
        </p:spPr>
      </p:pic>
      <p:sp>
        <p:nvSpPr>
          <p:cNvPr id="4" name="CasellaDiTesto 3"/>
          <p:cNvSpPr txBox="1"/>
          <p:nvPr/>
        </p:nvSpPr>
        <p:spPr>
          <a:xfrm>
            <a:off x="467544" y="1988840"/>
            <a:ext cx="2592288" cy="4401205"/>
          </a:xfrm>
          <a:prstGeom prst="rect">
            <a:avLst/>
          </a:prstGeom>
          <a:noFill/>
        </p:spPr>
        <p:txBody>
          <a:bodyPr wrap="square" rtlCol="0">
            <a:spAutoFit/>
          </a:bodyPr>
          <a:lstStyle/>
          <a:p>
            <a:r>
              <a:rPr lang="it-IT" sz="2000" b="1" dirty="0" smtClean="0">
                <a:solidFill>
                  <a:srgbClr val="3333CC"/>
                </a:solidFill>
                <a:latin typeface="Harrington" panose="04040505050A02020702" pitchFamily="82" charset="0"/>
              </a:rPr>
              <a:t>…iscrivendosi ad un social network dal nome «Facce del regno» qui conosce nuovi amici, con molti condivide interessi comuni come ad esempio la passione per la cucina con loro chiacchiera ogni giorno e si scambiano gustose ricette</a:t>
            </a:r>
            <a:endParaRPr lang="it-IT" sz="2000" b="1" dirty="0">
              <a:solidFill>
                <a:srgbClr val="3333CC"/>
              </a:solidFill>
              <a:latin typeface="Harrington" panose="04040505050A02020702" pitchFamily="8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ChangeArrowheads="1"/>
          </p:cNvSpPr>
          <p:nvPr/>
        </p:nvSpPr>
        <p:spPr bwMode="auto">
          <a:xfrm>
            <a:off x="323528" y="609943"/>
            <a:ext cx="8424863"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tabLst>
                <a:tab pos="130175" algn="l"/>
              </a:tabLst>
              <a:defRPr sz="3200">
                <a:solidFill>
                  <a:schemeClr val="tx1"/>
                </a:solidFill>
                <a:latin typeface="Arial" panose="020B0604020202020204" pitchFamily="34" charset="0"/>
              </a:defRPr>
            </a:lvl1pPr>
            <a:lvl2pPr marL="742950" indent="-285750">
              <a:spcBef>
                <a:spcPct val="20000"/>
              </a:spcBef>
              <a:buChar char="–"/>
              <a:tabLst>
                <a:tab pos="130175" algn="l"/>
              </a:tabLst>
              <a:defRPr sz="2800">
                <a:solidFill>
                  <a:schemeClr val="tx1"/>
                </a:solidFill>
                <a:latin typeface="Arial" panose="020B0604020202020204" pitchFamily="34" charset="0"/>
              </a:defRPr>
            </a:lvl2pPr>
            <a:lvl3pPr marL="1143000" indent="-228600">
              <a:spcBef>
                <a:spcPct val="20000"/>
              </a:spcBef>
              <a:buChar char="•"/>
              <a:tabLst>
                <a:tab pos="130175" algn="l"/>
              </a:tabLst>
              <a:defRPr sz="2400">
                <a:solidFill>
                  <a:schemeClr val="tx1"/>
                </a:solidFill>
                <a:latin typeface="Arial" panose="020B0604020202020204" pitchFamily="34" charset="0"/>
              </a:defRPr>
            </a:lvl3pPr>
            <a:lvl4pPr marL="1600200" indent="-228600">
              <a:spcBef>
                <a:spcPct val="20000"/>
              </a:spcBef>
              <a:buChar char="–"/>
              <a:tabLst>
                <a:tab pos="130175" algn="l"/>
              </a:tabLst>
              <a:defRPr sz="2000">
                <a:solidFill>
                  <a:schemeClr val="tx1"/>
                </a:solidFill>
                <a:latin typeface="Arial" panose="020B0604020202020204" pitchFamily="34" charset="0"/>
              </a:defRPr>
            </a:lvl4pPr>
            <a:lvl5pPr marL="2057400" indent="-228600">
              <a:spcBef>
                <a:spcPct val="20000"/>
              </a:spcBef>
              <a:buChar char="»"/>
              <a:tabLst>
                <a:tab pos="1301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301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301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301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30175" algn="l"/>
              </a:tabLst>
              <a:defRPr sz="2000">
                <a:solidFill>
                  <a:schemeClr val="tx1"/>
                </a:solidFill>
                <a:latin typeface="Arial" panose="020B0604020202020204" pitchFamily="34" charset="0"/>
              </a:defRPr>
            </a:lvl9pPr>
          </a:lstStyle>
          <a:p>
            <a:pPr eaLnBrk="1" hangingPunct="1">
              <a:spcBef>
                <a:spcPct val="0"/>
              </a:spcBef>
              <a:buFontTx/>
              <a:buNone/>
            </a:pPr>
            <a:r>
              <a:rPr lang="it-IT" sz="2400" b="1" dirty="0" smtClean="0">
                <a:solidFill>
                  <a:srgbClr val="CC00CC"/>
                </a:solidFill>
                <a:latin typeface="Andalus" panose="02020603050405020304" pitchFamily="18" charset="-78"/>
                <a:cs typeface="Andalus" panose="02020603050405020304" pitchFamily="18" charset="-78"/>
              </a:rPr>
              <a:t>FLASH MOB: </a:t>
            </a:r>
            <a:r>
              <a:rPr lang="it-IT" sz="1800" dirty="0" smtClean="0">
                <a:solidFill>
                  <a:srgbClr val="CC00CC"/>
                </a:solidFill>
                <a:latin typeface="Andalus" panose="02020603050405020304" pitchFamily="18" charset="-78"/>
                <a:cs typeface="Andalus" panose="02020603050405020304" pitchFamily="18" charset="-78"/>
              </a:rPr>
              <a:t>(dall'inglese flash, lampo, inteso come evento rapido, improvviso, e </a:t>
            </a:r>
            <a:r>
              <a:rPr lang="it-IT" sz="1800" dirty="0" err="1" smtClean="0">
                <a:solidFill>
                  <a:srgbClr val="CC00CC"/>
                </a:solidFill>
                <a:latin typeface="Andalus" panose="02020603050405020304" pitchFamily="18" charset="-78"/>
                <a:cs typeface="Andalus" panose="02020603050405020304" pitchFamily="18" charset="-78"/>
              </a:rPr>
              <a:t>mob</a:t>
            </a:r>
            <a:r>
              <a:rPr lang="it-IT" sz="1800" dirty="0" smtClean="0">
                <a:solidFill>
                  <a:srgbClr val="CC00CC"/>
                </a:solidFill>
                <a:latin typeface="Andalus" panose="02020603050405020304" pitchFamily="18" charset="-78"/>
                <a:cs typeface="Andalus" panose="02020603050405020304" pitchFamily="18" charset="-78"/>
              </a:rPr>
              <a:t>, folla) è un termine coniato nel 2003 per indicare un assembramento improvviso di un gruppo di persone in uno spazio pubblico, che si dissolve nel giro di poco tempo, con la finalità comune di mettere in pratica un'azione insolita. </a:t>
            </a:r>
            <a:endParaRPr lang="it-IT" sz="1800" dirty="0">
              <a:solidFill>
                <a:srgbClr val="CC00CC"/>
              </a:solidFill>
              <a:latin typeface="Andalus" panose="02020603050405020304" pitchFamily="18" charset="-78"/>
              <a:cs typeface="Andalus" panose="02020603050405020304" pitchFamily="18" charset="-78"/>
            </a:endParaRPr>
          </a:p>
        </p:txBody>
      </p:sp>
      <p:sp>
        <p:nvSpPr>
          <p:cNvPr id="11267" name="AutoShape 5">
            <a:hlinkClick r:id="" action="ppaction://hlinkshowjump?jump=nextslide" highlightClick="1"/>
          </p:cNvPr>
          <p:cNvSpPr>
            <a:spLocks noChangeArrowheads="1"/>
          </p:cNvSpPr>
          <p:nvPr/>
        </p:nvSpPr>
        <p:spPr bwMode="auto">
          <a:xfrm>
            <a:off x="8496300" y="6497638"/>
            <a:ext cx="647700" cy="360362"/>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sz="1800">
              <a:solidFill>
                <a:srgbClr val="FF66CC"/>
              </a:solidFill>
            </a:endParaRPr>
          </a:p>
        </p:txBody>
      </p:sp>
      <p:pic>
        <p:nvPicPr>
          <p:cNvPr id="1024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3985" y="2300255"/>
            <a:ext cx="474345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7"/>
          <p:cNvSpPr txBox="1">
            <a:spLocks noChangeArrowheads="1"/>
          </p:cNvSpPr>
          <p:nvPr/>
        </p:nvSpPr>
        <p:spPr bwMode="auto">
          <a:xfrm>
            <a:off x="251271" y="4725144"/>
            <a:ext cx="856887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sz="2000" dirty="0" smtClean="0">
                <a:solidFill>
                  <a:srgbClr val="3333CC"/>
                </a:solidFill>
                <a:latin typeface="Comic Sans MS" panose="030F0702030302020204" pitchFamily="66" charset="0"/>
              </a:rPr>
              <a:t>Un giorno Biancaneve viene invitata ad un flash-</a:t>
            </a:r>
            <a:r>
              <a:rPr lang="it-IT" sz="2000" dirty="0" err="1" smtClean="0">
                <a:solidFill>
                  <a:srgbClr val="3333CC"/>
                </a:solidFill>
                <a:latin typeface="Comic Sans MS" panose="030F0702030302020204" pitchFamily="66" charset="0"/>
              </a:rPr>
              <a:t>mob</a:t>
            </a:r>
            <a:r>
              <a:rPr lang="it-IT" sz="2000" dirty="0" smtClean="0">
                <a:solidFill>
                  <a:srgbClr val="3333CC"/>
                </a:solidFill>
                <a:latin typeface="Comic Sans MS" panose="030F0702030302020204" pitchFamily="66" charset="0"/>
              </a:rPr>
              <a:t> e né è felicissima convince i nanetti ad accompagnarla ,ma si tratterà  di un incontro organizzato dalla regina, ma anche questa volta Biancaneve riuscirà a salvarsi. </a:t>
            </a:r>
            <a:endParaRPr lang="it-IT" sz="2000" dirty="0">
              <a:solidFill>
                <a:srgbClr val="3333CC"/>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nodeType="afterEffect">
                                  <p:stCondLst>
                                    <p:cond delay="0"/>
                                  </p:stCondLst>
                                  <p:childTnLst>
                                    <p:set>
                                      <p:cBhvr>
                                        <p:cTn id="6" dur="1" fill="hold">
                                          <p:stCondLst>
                                            <p:cond delay="0"/>
                                          </p:stCondLst>
                                        </p:cTn>
                                        <p:tgtEl>
                                          <p:spTgt spid="10246"/>
                                        </p:tgtEl>
                                        <p:attrNameLst>
                                          <p:attrName>style.visibility</p:attrName>
                                        </p:attrNameLst>
                                      </p:cBhvr>
                                      <p:to>
                                        <p:strVal val="visible"/>
                                      </p:to>
                                    </p:set>
                                    <p:anim calcmode="lin" valueType="num">
                                      <p:cBhvr>
                                        <p:cTn id="7" dur="1000" fill="hold"/>
                                        <p:tgtEl>
                                          <p:spTgt spid="10246"/>
                                        </p:tgtEl>
                                        <p:attrNameLst>
                                          <p:attrName>ppt_w</p:attrName>
                                        </p:attrNameLst>
                                      </p:cBhvr>
                                      <p:tavLst>
                                        <p:tav tm="0">
                                          <p:val>
                                            <p:strVal val="(6*min(max(#ppt_w*#ppt_h,.3),1)-7.4)/-.7*#ppt_w"/>
                                          </p:val>
                                        </p:tav>
                                        <p:tav tm="100000">
                                          <p:val>
                                            <p:strVal val="#ppt_w"/>
                                          </p:val>
                                        </p:tav>
                                      </p:tavLst>
                                    </p:anim>
                                    <p:anim calcmode="lin" valueType="num">
                                      <p:cBhvr>
                                        <p:cTn id="8" dur="1000" fill="hold"/>
                                        <p:tgtEl>
                                          <p:spTgt spid="10246"/>
                                        </p:tgtEl>
                                        <p:attrNameLst>
                                          <p:attrName>ppt_h</p:attrName>
                                        </p:attrNameLst>
                                      </p:cBhvr>
                                      <p:tavLst>
                                        <p:tav tm="0">
                                          <p:val>
                                            <p:strVal val="(6*min(max(#ppt_w*#ppt_h,.3),1)-7.4)/-.7*#ppt_h"/>
                                          </p:val>
                                        </p:tav>
                                        <p:tav tm="100000">
                                          <p:val>
                                            <p:strVal val="#ppt_h"/>
                                          </p:val>
                                        </p:tav>
                                      </p:tavLst>
                                    </p:anim>
                                    <p:anim calcmode="lin" valueType="num">
                                      <p:cBhvr>
                                        <p:cTn id="9" dur="1000" fill="hold"/>
                                        <p:tgtEl>
                                          <p:spTgt spid="10246"/>
                                        </p:tgtEl>
                                        <p:attrNameLst>
                                          <p:attrName>ppt_x</p:attrName>
                                        </p:attrNameLst>
                                      </p:cBhvr>
                                      <p:tavLst>
                                        <p:tav tm="0">
                                          <p:val>
                                            <p:fltVal val="0.5"/>
                                          </p:val>
                                        </p:tav>
                                        <p:tav tm="100000">
                                          <p:val>
                                            <p:strVal val="#ppt_x"/>
                                          </p:val>
                                        </p:tav>
                                      </p:tavLst>
                                    </p:anim>
                                    <p:anim calcmode="lin" valueType="num">
                                      <p:cBhvr>
                                        <p:cTn id="10" dur="1000" fill="hold"/>
                                        <p:tgtEl>
                                          <p:spTgt spid="10246"/>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1000"/>
                            </p:stCondLst>
                            <p:childTnLst>
                              <p:par>
                                <p:cTn id="12" presetID="53" presetClass="entr" presetSubtype="0" fill="hold" grpId="0" nodeType="afterEffect">
                                  <p:stCondLst>
                                    <p:cond delay="0"/>
                                  </p:stCondLst>
                                  <p:childTnLst>
                                    <p:set>
                                      <p:cBhvr>
                                        <p:cTn id="13" dur="1" fill="hold">
                                          <p:stCondLst>
                                            <p:cond delay="0"/>
                                          </p:stCondLst>
                                        </p:cTn>
                                        <p:tgtEl>
                                          <p:spTgt spid="10244">
                                            <p:txEl>
                                              <p:pRg st="0" end="0"/>
                                            </p:txEl>
                                          </p:spTgt>
                                        </p:tgtEl>
                                        <p:attrNameLst>
                                          <p:attrName>style.visibility</p:attrName>
                                        </p:attrNameLst>
                                      </p:cBhvr>
                                      <p:to>
                                        <p:strVal val="visible"/>
                                      </p:to>
                                    </p:set>
                                    <p:anim calcmode="lin" valueType="num">
                                      <p:cBhvr>
                                        <p:cTn id="14" dur="500" fill="hold"/>
                                        <p:tgtEl>
                                          <p:spTgt spid="1024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024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0244">
                                            <p:txEl>
                                              <p:pRg st="0" end="0"/>
                                            </p:txEl>
                                          </p:spTgt>
                                        </p:tgtEl>
                                      </p:cBhvr>
                                    </p:animEffect>
                                  </p:childTnLst>
                                </p:cTn>
                              </p:par>
                            </p:childTnLst>
                          </p:cTn>
                        </p:par>
                        <p:par>
                          <p:cTn id="17" fill="hold" nodeType="afterGroup">
                            <p:stCondLst>
                              <p:cond delay="1500"/>
                            </p:stCondLst>
                            <p:childTnLst>
                              <p:par>
                                <p:cTn id="18" presetID="10" presetClass="entr" presetSubtype="0" fill="hold" nodeType="afterEffect">
                                  <p:stCondLst>
                                    <p:cond delay="0"/>
                                  </p:stCondLst>
                                  <p:childTnLst>
                                    <p:set>
                                      <p:cBhvr>
                                        <p:cTn id="19" dur="1" fill="hold">
                                          <p:stCondLst>
                                            <p:cond delay="0"/>
                                          </p:stCondLst>
                                        </p:cTn>
                                        <p:tgtEl>
                                          <p:spTgt spid="10247">
                                            <p:txEl>
                                              <p:pRg st="0" end="0"/>
                                            </p:txEl>
                                          </p:spTgt>
                                        </p:tgtEl>
                                        <p:attrNameLst>
                                          <p:attrName>style.visibility</p:attrName>
                                        </p:attrNameLst>
                                      </p:cBhvr>
                                      <p:to>
                                        <p:strVal val="visible"/>
                                      </p:to>
                                    </p:set>
                                    <p:animEffect transition="in" filter="fade">
                                      <p:cBhvr>
                                        <p:cTn id="20" dur="2000"/>
                                        <p:tgtEl>
                                          <p:spTgt spid="10247">
                                            <p:txEl>
                                              <p:pRg st="0" end="0"/>
                                            </p:txEl>
                                          </p:spTgt>
                                        </p:tgtEl>
                                      </p:cBhvr>
                                    </p:animEffect>
                                  </p:childTnLst>
                                </p:cTn>
                              </p:par>
                            </p:childTnLst>
                          </p:cTn>
                        </p:par>
                        <p:par>
                          <p:cTn id="21" fill="hold" nodeType="afterGroup">
                            <p:stCondLst>
                              <p:cond delay="3500"/>
                            </p:stCondLst>
                            <p:childTnLst>
                              <p:par>
                                <p:cTn id="22" presetID="22" presetClass="emph" presetSubtype="0" fill="hold" grpId="1" nodeType="afterEffect">
                                  <p:stCondLst>
                                    <p:cond delay="0"/>
                                  </p:stCondLst>
                                  <p:childTnLst>
                                    <p:animClr clrSpc="hsl" dir="cw">
                                      <p:cBhvr override="childStyle">
                                        <p:cTn id="23" dur="500" fill="hold"/>
                                        <p:tgtEl>
                                          <p:spTgt spid="10244">
                                            <p:txEl>
                                              <p:pRg st="0" end="0"/>
                                            </p:txEl>
                                          </p:spTgt>
                                        </p:tgtEl>
                                        <p:attrNameLst>
                                          <p:attrName>style.color</p:attrName>
                                        </p:attrNameLst>
                                      </p:cBhvr>
                                      <p:by>
                                        <p:hsl h="-7200000" s="0" l="0"/>
                                      </p:by>
                                    </p:animClr>
                                    <p:animClr clrSpc="hsl" dir="cw">
                                      <p:cBhvr>
                                        <p:cTn id="24" dur="500" fill="hold"/>
                                        <p:tgtEl>
                                          <p:spTgt spid="10244">
                                            <p:txEl>
                                              <p:pRg st="0" end="0"/>
                                            </p:txEl>
                                          </p:spTgt>
                                        </p:tgtEl>
                                        <p:attrNameLst>
                                          <p:attrName>fillcolor</p:attrName>
                                        </p:attrNameLst>
                                      </p:cBhvr>
                                      <p:by>
                                        <p:hsl h="-7200000" s="0" l="0"/>
                                      </p:by>
                                    </p:animClr>
                                    <p:animClr clrSpc="hsl" dir="cw">
                                      <p:cBhvr>
                                        <p:cTn id="25" dur="500" fill="hold"/>
                                        <p:tgtEl>
                                          <p:spTgt spid="10244">
                                            <p:txEl>
                                              <p:pRg st="0" end="0"/>
                                            </p:txEl>
                                          </p:spTgt>
                                        </p:tgtEl>
                                        <p:attrNameLst>
                                          <p:attrName>stroke.color</p:attrName>
                                        </p:attrNameLst>
                                      </p:cBhvr>
                                      <p:by>
                                        <p:hsl h="-7200000" s="0" l="0"/>
                                      </p:by>
                                    </p:animClr>
                                    <p:set>
                                      <p:cBhvr>
                                        <p:cTn id="26" dur="500" fill="hold"/>
                                        <p:tgtEl>
                                          <p:spTgt spid="10244">
                                            <p:txEl>
                                              <p:pRg st="0" end="0"/>
                                            </p:txEl>
                                          </p:spTgt>
                                        </p:tgtEl>
                                        <p:attrNameLst>
                                          <p:attrName>fill.type</p:attrName>
                                        </p:attrNameLst>
                                      </p:cBhvr>
                                      <p:to>
                                        <p:strVal val="solid"/>
                                      </p:to>
                                    </p:set>
                                  </p:childTnLst>
                                </p:cTn>
                              </p:par>
                              <p:par>
                                <p:cTn id="27" presetID="22" presetClass="emph" presetSubtype="0" fill="hold" grpId="0" nodeType="withEffect">
                                  <p:stCondLst>
                                    <p:cond delay="0"/>
                                  </p:stCondLst>
                                  <p:childTnLst>
                                    <p:animClr clrSpc="hsl" dir="cw">
                                      <p:cBhvr override="childStyle">
                                        <p:cTn id="28" dur="500" fill="hold"/>
                                        <p:tgtEl>
                                          <p:spTgt spid="10247">
                                            <p:txEl>
                                              <p:pRg st="0" end="0"/>
                                            </p:txEl>
                                          </p:spTgt>
                                        </p:tgtEl>
                                        <p:attrNameLst>
                                          <p:attrName>style.color</p:attrName>
                                        </p:attrNameLst>
                                      </p:cBhvr>
                                      <p:by>
                                        <p:hsl h="-7200000" s="0" l="0"/>
                                      </p:by>
                                    </p:animClr>
                                    <p:animClr clrSpc="hsl" dir="cw">
                                      <p:cBhvr>
                                        <p:cTn id="29" dur="500" fill="hold"/>
                                        <p:tgtEl>
                                          <p:spTgt spid="10247">
                                            <p:txEl>
                                              <p:pRg st="0" end="0"/>
                                            </p:txEl>
                                          </p:spTgt>
                                        </p:tgtEl>
                                        <p:attrNameLst>
                                          <p:attrName>fillcolor</p:attrName>
                                        </p:attrNameLst>
                                      </p:cBhvr>
                                      <p:by>
                                        <p:hsl h="-7200000" s="0" l="0"/>
                                      </p:by>
                                    </p:animClr>
                                    <p:animClr clrSpc="hsl" dir="cw">
                                      <p:cBhvr>
                                        <p:cTn id="30" dur="500" fill="hold"/>
                                        <p:tgtEl>
                                          <p:spTgt spid="10247">
                                            <p:txEl>
                                              <p:pRg st="0" end="0"/>
                                            </p:txEl>
                                          </p:spTgt>
                                        </p:tgtEl>
                                        <p:attrNameLst>
                                          <p:attrName>stroke.color</p:attrName>
                                        </p:attrNameLst>
                                      </p:cBhvr>
                                      <p:by>
                                        <p:hsl h="-7200000" s="0" l="0"/>
                                      </p:by>
                                    </p:animClr>
                                    <p:set>
                                      <p:cBhvr>
                                        <p:cTn id="31" dur="500" fill="hold"/>
                                        <p:tgtEl>
                                          <p:spTgt spid="1024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allAtOnce"/>
      <p:bldP spid="10244" grpId="1" build="allAtOnce"/>
      <p:bldP spid="10247"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466725" y="512355"/>
            <a:ext cx="83534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sz="2400" b="1" dirty="0" smtClean="0">
                <a:solidFill>
                  <a:srgbClr val="CC00CC"/>
                </a:solidFill>
                <a:latin typeface="Andalus" panose="02020603050405020304" pitchFamily="18" charset="-78"/>
                <a:cs typeface="Andalus" panose="02020603050405020304" pitchFamily="18" charset="-78"/>
              </a:rPr>
              <a:t>VIRUS: </a:t>
            </a:r>
            <a:r>
              <a:rPr lang="it-IT" sz="1800" dirty="0" smtClean="0">
                <a:solidFill>
                  <a:srgbClr val="CC00CC"/>
                </a:solidFill>
                <a:latin typeface="Andalus" panose="02020603050405020304" pitchFamily="18" charset="-78"/>
                <a:cs typeface="Andalus" panose="02020603050405020304" pitchFamily="18" charset="-78"/>
              </a:rPr>
              <a:t>Un virus, in informatica, è un software, che è in grado, una volta eseguito, di infettare dei file in modo da riprodursi facendo copie di se stesso, generalmente senza farsi rilevare dall'utente</a:t>
            </a:r>
            <a:endParaRPr lang="it-IT" sz="1800" dirty="0">
              <a:solidFill>
                <a:srgbClr val="CC00CC"/>
              </a:solidFill>
              <a:latin typeface="Andalus" panose="02020603050405020304" pitchFamily="18" charset="-78"/>
              <a:cs typeface="Andalus" panose="02020603050405020304" pitchFamily="18" charset="-78"/>
            </a:endParaRPr>
          </a:p>
        </p:txBody>
      </p:sp>
      <p:sp>
        <p:nvSpPr>
          <p:cNvPr id="11270" name="Text Box 6"/>
          <p:cNvSpPr txBox="1">
            <a:spLocks noChangeArrowheads="1"/>
          </p:cNvSpPr>
          <p:nvPr/>
        </p:nvSpPr>
        <p:spPr bwMode="auto">
          <a:xfrm>
            <a:off x="539552" y="1458038"/>
            <a:ext cx="3106448"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sz="2000" b="1" dirty="0">
                <a:solidFill>
                  <a:srgbClr val="3333CC"/>
                </a:solidFill>
                <a:latin typeface="Harrington" panose="04040505050A02020702" pitchFamily="82" charset="0"/>
              </a:rPr>
              <a:t>Passò del tempo…</a:t>
            </a:r>
          </a:p>
          <a:p>
            <a:pPr algn="just" eaLnBrk="1" hangingPunct="1">
              <a:spcBef>
                <a:spcPct val="0"/>
              </a:spcBef>
              <a:buFontTx/>
              <a:buNone/>
            </a:pPr>
            <a:r>
              <a:rPr lang="it-IT" sz="2000" b="1" dirty="0" smtClean="0">
                <a:solidFill>
                  <a:srgbClr val="3333CC"/>
                </a:solidFill>
                <a:latin typeface="Harrington" panose="04040505050A02020702" pitchFamily="82" charset="0"/>
              </a:rPr>
              <a:t>Un giorno in occasione del compleanno di Brontolo, Biancaneve decide di ordinare dal sito di una famosa pasticceria, una torta speciale ma comincia a rilevare dei problemini al computer, per questo decide di chiamare un tecnico che possa aiutarla, in realtà si è trattato di un attacco informatico della Regina che riesce ad entrare nel suo sistema e fingersi il titolare della pasticceria</a:t>
            </a:r>
            <a:endParaRPr lang="it-IT" sz="2000" b="1" dirty="0">
              <a:solidFill>
                <a:srgbClr val="3333CC"/>
              </a:solidFill>
              <a:latin typeface="Harrington" panose="04040505050A02020702" pitchFamily="82" charset="0"/>
            </a:endParaRPr>
          </a:p>
        </p:txBody>
      </p:sp>
      <p:pic>
        <p:nvPicPr>
          <p:cNvPr id="1127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6928" y="1528018"/>
            <a:ext cx="4150056"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Text Box 11"/>
          <p:cNvSpPr txBox="1">
            <a:spLocks noChangeArrowheads="1"/>
          </p:cNvSpPr>
          <p:nvPr/>
        </p:nvSpPr>
        <p:spPr bwMode="auto">
          <a:xfrm>
            <a:off x="4283968" y="4534443"/>
            <a:ext cx="435597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sz="2000" b="1" dirty="0" smtClean="0">
                <a:solidFill>
                  <a:srgbClr val="3333CC"/>
                </a:solidFill>
                <a:latin typeface="Harrington" panose="04040505050A02020702" pitchFamily="82" charset="0"/>
              </a:rPr>
              <a:t>Biancaneve contenta di essere comunque riuscita ad ordinare la torta accoglie il pasticcere in casa per la consegna e come da lui richiesto assaggia alcune delizie che le ha portato….,  </a:t>
            </a:r>
            <a:endParaRPr lang="it-IT" sz="2000" b="1" dirty="0">
              <a:solidFill>
                <a:srgbClr val="3333CC"/>
              </a:solidFill>
              <a:latin typeface="Harrington" panose="04040505050A02020702" pitchFamily="82" charset="0"/>
            </a:endParaRPr>
          </a:p>
        </p:txBody>
      </p:sp>
      <p:sp>
        <p:nvSpPr>
          <p:cNvPr id="12294" name="AutoShape 12">
            <a:hlinkClick r:id="" action="ppaction://hlinkshowjump?jump=nextslide" highlightClick="1"/>
          </p:cNvPr>
          <p:cNvSpPr>
            <a:spLocks noChangeArrowheads="1"/>
          </p:cNvSpPr>
          <p:nvPr/>
        </p:nvSpPr>
        <p:spPr bwMode="auto">
          <a:xfrm>
            <a:off x="8496300" y="6497638"/>
            <a:ext cx="647700" cy="360362"/>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sz="1800">
              <a:solidFill>
                <a:srgbClr val="FF66CC"/>
              </a:solidFill>
            </a:endParaRPr>
          </a:p>
        </p:txBody>
      </p:sp>
      <p:pic>
        <p:nvPicPr>
          <p:cNvPr id="11279" name="somedaym.mid">
            <a:hlinkClick r:id="" action="ppaction://media"/>
          </p:cNvPr>
          <p:cNvPicPr>
            <a:picLocks noRot="1" noChangeAspect="1" noChangeArrowheads="1"/>
          </p:cNvPicPr>
          <p:nvPr>
            <a:audioFile r:link="rId1"/>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2000"/>
                                        <p:tgtEl>
                                          <p:spTgt spid="11268"/>
                                        </p:tgtEl>
                                      </p:cBhvr>
                                    </p:animEffect>
                                  </p:childTnLst>
                                </p:cTn>
                              </p:par>
                            </p:childTnLst>
                          </p:cTn>
                        </p:par>
                        <p:par>
                          <p:cTn id="8" fill="hold" nodeType="afterGroup">
                            <p:stCondLst>
                              <p:cond delay="2000"/>
                            </p:stCondLst>
                            <p:childTnLst>
                              <p:par>
                                <p:cTn id="9" presetID="1" presetClass="mediacall" presetSubtype="0" fill="hold" nodeType="afterEffect">
                                  <p:stCondLst>
                                    <p:cond delay="0"/>
                                  </p:stCondLst>
                                  <p:childTnLst>
                                    <p:cmd type="call" cmd="playFrom(0.0)">
                                      <p:cBhvr>
                                        <p:cTn id="10" dur="1" fill="hold"/>
                                        <p:tgtEl>
                                          <p:spTgt spid="11279"/>
                                        </p:tgtEl>
                                      </p:cBhvr>
                                    </p:cmd>
                                  </p:childTnLst>
                                </p:cTn>
                              </p:par>
                            </p:childTnLst>
                          </p:cTn>
                        </p:par>
                        <p:par>
                          <p:cTn id="11" fill="hold" nodeType="afterGroup">
                            <p:stCondLst>
                              <p:cond delay="2000"/>
                            </p:stCondLst>
                            <p:childTnLst>
                              <p:par>
                                <p:cTn id="12" presetID="48" presetClass="entr" presetSubtype="0" accel="50000" fill="hold" grpId="0" nodeType="afterEffect">
                                  <p:stCondLst>
                                    <p:cond delay="0"/>
                                  </p:stCondLst>
                                  <p:childTnLst>
                                    <p:set>
                                      <p:cBhvr>
                                        <p:cTn id="13" dur="1" fill="hold">
                                          <p:stCondLst>
                                            <p:cond delay="0"/>
                                          </p:stCondLst>
                                        </p:cTn>
                                        <p:tgtEl>
                                          <p:spTgt spid="11270"/>
                                        </p:tgtEl>
                                        <p:attrNameLst>
                                          <p:attrName>style.visibility</p:attrName>
                                        </p:attrNameLst>
                                      </p:cBhvr>
                                      <p:to>
                                        <p:strVal val="visible"/>
                                      </p:to>
                                    </p:set>
                                    <p:anim calcmode="lin" valueType="num">
                                      <p:cBhvr>
                                        <p:cTn id="14" dur="1000" fill="hold"/>
                                        <p:tgtEl>
                                          <p:spTgt spid="1127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11270"/>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11270"/>
                                        </p:tgtEl>
                                        <p:attrNameLst>
                                          <p:attrName>ppt_y</p:attrName>
                                        </p:attrNameLst>
                                      </p:cBhvr>
                                      <p:tavLst>
                                        <p:tav tm="0">
                                          <p:val>
                                            <p:strVal val="#ppt_y"/>
                                          </p:val>
                                        </p:tav>
                                        <p:tav tm="100000">
                                          <p:val>
                                            <p:strVal val="#ppt_y"/>
                                          </p:val>
                                        </p:tav>
                                      </p:tavLst>
                                    </p:anim>
                                    <p:animEffect transition="in" filter="fade">
                                      <p:cBhvr>
                                        <p:cTn id="17" dur="1000"/>
                                        <p:tgtEl>
                                          <p:spTgt spid="11270"/>
                                        </p:tgtEl>
                                      </p:cBhvr>
                                    </p:animEffect>
                                  </p:childTnLst>
                                </p:cTn>
                              </p:par>
                            </p:childTnLst>
                          </p:cTn>
                        </p:par>
                        <p:par>
                          <p:cTn id="18" fill="hold" nodeType="afterGroup">
                            <p:stCondLst>
                              <p:cond delay="3000"/>
                            </p:stCondLst>
                            <p:childTnLst>
                              <p:par>
                                <p:cTn id="19" presetID="53" presetClass="entr" presetSubtype="0" fill="hold" nodeType="afterEffect">
                                  <p:stCondLst>
                                    <p:cond delay="0"/>
                                  </p:stCondLst>
                                  <p:childTnLst>
                                    <p:set>
                                      <p:cBhvr>
                                        <p:cTn id="20" dur="1" fill="hold">
                                          <p:stCondLst>
                                            <p:cond delay="0"/>
                                          </p:stCondLst>
                                        </p:cTn>
                                        <p:tgtEl>
                                          <p:spTgt spid="11273"/>
                                        </p:tgtEl>
                                        <p:attrNameLst>
                                          <p:attrName>style.visibility</p:attrName>
                                        </p:attrNameLst>
                                      </p:cBhvr>
                                      <p:to>
                                        <p:strVal val="visible"/>
                                      </p:to>
                                    </p:set>
                                    <p:anim calcmode="lin" valueType="num">
                                      <p:cBhvr>
                                        <p:cTn id="21" dur="500" fill="hold"/>
                                        <p:tgtEl>
                                          <p:spTgt spid="11273"/>
                                        </p:tgtEl>
                                        <p:attrNameLst>
                                          <p:attrName>ppt_w</p:attrName>
                                        </p:attrNameLst>
                                      </p:cBhvr>
                                      <p:tavLst>
                                        <p:tav tm="0">
                                          <p:val>
                                            <p:fltVal val="0"/>
                                          </p:val>
                                        </p:tav>
                                        <p:tav tm="100000">
                                          <p:val>
                                            <p:strVal val="#ppt_w"/>
                                          </p:val>
                                        </p:tav>
                                      </p:tavLst>
                                    </p:anim>
                                    <p:anim calcmode="lin" valueType="num">
                                      <p:cBhvr>
                                        <p:cTn id="22" dur="500" fill="hold"/>
                                        <p:tgtEl>
                                          <p:spTgt spid="11273"/>
                                        </p:tgtEl>
                                        <p:attrNameLst>
                                          <p:attrName>ppt_h</p:attrName>
                                        </p:attrNameLst>
                                      </p:cBhvr>
                                      <p:tavLst>
                                        <p:tav tm="0">
                                          <p:val>
                                            <p:fltVal val="0"/>
                                          </p:val>
                                        </p:tav>
                                        <p:tav tm="100000">
                                          <p:val>
                                            <p:strVal val="#ppt_h"/>
                                          </p:val>
                                        </p:tav>
                                      </p:tavLst>
                                    </p:anim>
                                    <p:animEffect transition="in" filter="fade">
                                      <p:cBhvr>
                                        <p:cTn id="23" dur="500"/>
                                        <p:tgtEl>
                                          <p:spTgt spid="11273"/>
                                        </p:tgtEl>
                                      </p:cBhvr>
                                    </p:animEffect>
                                  </p:childTnLst>
                                </p:cTn>
                              </p:par>
                            </p:childTnLst>
                          </p:cTn>
                        </p:par>
                        <p:par>
                          <p:cTn id="24" fill="hold" nodeType="afterGroup">
                            <p:stCondLst>
                              <p:cond delay="3500"/>
                            </p:stCondLst>
                            <p:childTnLst>
                              <p:par>
                                <p:cTn id="25" presetID="8" presetClass="emph" presetSubtype="0" fill="hold" nodeType="afterEffect">
                                  <p:stCondLst>
                                    <p:cond delay="0"/>
                                  </p:stCondLst>
                                  <p:childTnLst>
                                    <p:animRot by="21600000">
                                      <p:cBhvr>
                                        <p:cTn id="26" dur="2000" fill="hold"/>
                                        <p:tgtEl>
                                          <p:spTgt spid="11273"/>
                                        </p:tgtEl>
                                        <p:attrNameLst>
                                          <p:attrName>r</p:attrName>
                                        </p:attrNameLst>
                                      </p:cBhvr>
                                    </p:animRot>
                                  </p:childTnLst>
                                </p:cTn>
                              </p:par>
                            </p:childTnLst>
                          </p:cTn>
                        </p:par>
                        <p:par>
                          <p:cTn id="27" fill="hold" nodeType="afterGroup">
                            <p:stCondLst>
                              <p:cond delay="5500"/>
                            </p:stCondLst>
                            <p:childTnLst>
                              <p:par>
                                <p:cTn id="28" presetID="10" presetClass="entr" presetSubtype="0" fill="hold" grpId="0" nodeType="afterEffect">
                                  <p:stCondLst>
                                    <p:cond delay="0"/>
                                  </p:stCondLst>
                                  <p:childTnLst>
                                    <p:set>
                                      <p:cBhvr>
                                        <p:cTn id="29" dur="1" fill="hold">
                                          <p:stCondLst>
                                            <p:cond delay="0"/>
                                          </p:stCondLst>
                                        </p:cTn>
                                        <p:tgtEl>
                                          <p:spTgt spid="11275"/>
                                        </p:tgtEl>
                                        <p:attrNameLst>
                                          <p:attrName>style.visibility</p:attrName>
                                        </p:attrNameLst>
                                      </p:cBhvr>
                                      <p:to>
                                        <p:strVal val="visible"/>
                                      </p:to>
                                    </p:set>
                                    <p:animEffect transition="in" filter="fade">
                                      <p:cBhvr>
                                        <p:cTn id="30" dur="2000"/>
                                        <p:tgtEl>
                                          <p:spTgt spid="1127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2">
                <p:cTn id="31" fill="hold" display="0">
                  <p:stCondLst>
                    <p:cond delay="indefinite"/>
                  </p:stCondLst>
                  <p:endCondLst>
                    <p:cond evt="onPrev" delay="0">
                      <p:tgtEl>
                        <p:sldTgt/>
                      </p:tgtEl>
                    </p:cond>
                    <p:cond evt="onStopAudio" delay="0">
                      <p:tgtEl>
                        <p:sldTgt/>
                      </p:tgtEl>
                    </p:cond>
                  </p:endCondLst>
                </p:cTn>
                <p:tgtEl>
                  <p:spTgt spid="11279"/>
                </p:tgtEl>
              </p:cMediaNode>
            </p:audio>
          </p:childTnLst>
        </p:cTn>
      </p:par>
    </p:tnLst>
    <p:bldLst>
      <p:bldP spid="11268" grpId="0"/>
      <p:bldP spid="11270" grpId="0"/>
      <p:bldP spid="112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323850" y="333375"/>
            <a:ext cx="8424863"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sz="2400" dirty="0" smtClean="0">
                <a:solidFill>
                  <a:srgbClr val="CC00CC"/>
                </a:solidFill>
                <a:latin typeface="Andalus" panose="02020603050405020304" pitchFamily="18" charset="-78"/>
                <a:cs typeface="Andalus" panose="02020603050405020304" pitchFamily="18" charset="-78"/>
              </a:rPr>
              <a:t>APP: </a:t>
            </a:r>
            <a:r>
              <a:rPr lang="it-IT" sz="1800" dirty="0" smtClean="0">
                <a:solidFill>
                  <a:srgbClr val="CC00CC"/>
                </a:solidFill>
                <a:latin typeface="Andalus" panose="02020603050405020304" pitchFamily="18" charset="-78"/>
                <a:cs typeface="Andalus" panose="02020603050405020304" pitchFamily="18" charset="-78"/>
              </a:rPr>
              <a:t>Il termine applicazione in informatica individua un programma o una serie di programmi in fase di esecuzione su un computer, un </a:t>
            </a:r>
            <a:r>
              <a:rPr lang="it-IT" sz="1800" dirty="0" err="1" smtClean="0">
                <a:solidFill>
                  <a:srgbClr val="CC00CC"/>
                </a:solidFill>
                <a:latin typeface="Andalus" panose="02020603050405020304" pitchFamily="18" charset="-78"/>
                <a:cs typeface="Andalus" panose="02020603050405020304" pitchFamily="18" charset="-78"/>
              </a:rPr>
              <a:t>tablet</a:t>
            </a:r>
            <a:r>
              <a:rPr lang="it-IT" sz="1800" dirty="0" smtClean="0">
                <a:solidFill>
                  <a:srgbClr val="CC00CC"/>
                </a:solidFill>
                <a:latin typeface="Andalus" panose="02020603050405020304" pitchFamily="18" charset="-78"/>
                <a:cs typeface="Andalus" panose="02020603050405020304" pitchFamily="18" charset="-78"/>
              </a:rPr>
              <a:t>, uno </a:t>
            </a:r>
            <a:r>
              <a:rPr lang="it-IT" sz="1800" dirty="0" err="1" smtClean="0">
                <a:solidFill>
                  <a:srgbClr val="CC00CC"/>
                </a:solidFill>
                <a:latin typeface="Andalus" panose="02020603050405020304" pitchFamily="18" charset="-78"/>
                <a:cs typeface="Andalus" panose="02020603050405020304" pitchFamily="18" charset="-78"/>
              </a:rPr>
              <a:t>smartphone</a:t>
            </a:r>
            <a:r>
              <a:rPr lang="it-IT" sz="1800" dirty="0" smtClean="0">
                <a:solidFill>
                  <a:srgbClr val="CC00CC"/>
                </a:solidFill>
                <a:latin typeface="Andalus" panose="02020603050405020304" pitchFamily="18" charset="-78"/>
                <a:cs typeface="Andalus" panose="02020603050405020304" pitchFamily="18" charset="-78"/>
              </a:rPr>
              <a:t>, con lo scopo e il risultato di rendere possibile una o più funzionalità, servizi o strumenti utili e selezionabili su richiesta dall’utente</a:t>
            </a:r>
            <a:endParaRPr lang="it-IT" sz="1800" dirty="0">
              <a:solidFill>
                <a:srgbClr val="CC00CC"/>
              </a:solidFill>
              <a:latin typeface="Andalus" panose="02020603050405020304" pitchFamily="18" charset="-78"/>
              <a:cs typeface="Andalus" panose="02020603050405020304" pitchFamily="18" charset="-78"/>
            </a:endParaRPr>
          </a:p>
        </p:txBody>
      </p:sp>
      <p:pic>
        <p:nvPicPr>
          <p:cNvPr id="1229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626037"/>
            <a:ext cx="3926168" cy="303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 Box 7"/>
          <p:cNvSpPr txBox="1">
            <a:spLocks noChangeArrowheads="1"/>
          </p:cNvSpPr>
          <p:nvPr/>
        </p:nvSpPr>
        <p:spPr bwMode="auto">
          <a:xfrm>
            <a:off x="846452" y="4730806"/>
            <a:ext cx="273630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it-IT" sz="2400" b="1" dirty="0" smtClean="0">
                <a:solidFill>
                  <a:srgbClr val="CC00CC"/>
                </a:solidFill>
                <a:latin typeface="Comic Sans MS" panose="030F0702030302020204" pitchFamily="66" charset="0"/>
              </a:rPr>
              <a:t>E…LA REGINA??</a:t>
            </a:r>
          </a:p>
          <a:p>
            <a:pPr algn="just" eaLnBrk="1" hangingPunct="1">
              <a:spcBef>
                <a:spcPct val="50000"/>
              </a:spcBef>
              <a:buFontTx/>
              <a:buNone/>
            </a:pPr>
            <a:endParaRPr lang="it-IT" sz="1400" dirty="0">
              <a:solidFill>
                <a:srgbClr val="3333CC"/>
              </a:solidFill>
              <a:latin typeface="Comic Sans MS" panose="030F0702030302020204" pitchFamily="66" charset="0"/>
            </a:endParaRPr>
          </a:p>
        </p:txBody>
      </p:sp>
      <p:sp>
        <p:nvSpPr>
          <p:cNvPr id="12296" name="Text Box 8"/>
          <p:cNvSpPr txBox="1">
            <a:spLocks noChangeArrowheads="1"/>
          </p:cNvSpPr>
          <p:nvPr/>
        </p:nvSpPr>
        <p:spPr bwMode="auto">
          <a:xfrm>
            <a:off x="144495" y="5543593"/>
            <a:ext cx="403319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sz="2000" b="1" dirty="0" smtClean="0">
                <a:solidFill>
                  <a:srgbClr val="3333CC"/>
                </a:solidFill>
                <a:latin typeface="Harrington" panose="04040505050A02020702" pitchFamily="82" charset="0"/>
              </a:rPr>
              <a:t>quando seppe, che Biancaneve era ancora viva, ebbe un tale attacco di cuore che ne morì.</a:t>
            </a:r>
          </a:p>
        </p:txBody>
      </p:sp>
      <p:sp>
        <p:nvSpPr>
          <p:cNvPr id="2" name="CasellaDiTesto 1"/>
          <p:cNvSpPr txBox="1"/>
          <p:nvPr/>
        </p:nvSpPr>
        <p:spPr>
          <a:xfrm>
            <a:off x="4355976" y="1412776"/>
            <a:ext cx="4392737" cy="4832092"/>
          </a:xfrm>
          <a:prstGeom prst="rect">
            <a:avLst/>
          </a:prstGeom>
          <a:noFill/>
        </p:spPr>
        <p:txBody>
          <a:bodyPr wrap="square" rtlCol="0">
            <a:spAutoFit/>
          </a:bodyPr>
          <a:lstStyle/>
          <a:p>
            <a:r>
              <a:rPr lang="it-IT" sz="2000" dirty="0" smtClean="0">
                <a:latin typeface="Harrington" panose="04040505050A02020702" pitchFamily="82" charset="0"/>
              </a:rPr>
              <a:t> </a:t>
            </a:r>
            <a:r>
              <a:rPr lang="it-IT" sz="1600" b="1" dirty="0" smtClean="0">
                <a:solidFill>
                  <a:srgbClr val="3333CC"/>
                </a:solidFill>
                <a:latin typeface="Harrington" panose="04040505050A02020702" pitchFamily="82" charset="0"/>
              </a:rPr>
              <a:t>Immediatamente la ragazza cade a terra priva di sensi, a nulla servono i tentativi dei nani che al loro ritorno cercano di rianimarla, nel frattempo arriva il tecnico chiamato da Biancaneve un bellissimo ragazzo che rimane subito colpito dalla bellezza della fanciulla e prova a sentirle il battito cardiaco con un applicazione scaricata sul suo </a:t>
            </a:r>
            <a:r>
              <a:rPr lang="it-IT" sz="1600" b="1" dirty="0" err="1" smtClean="0">
                <a:solidFill>
                  <a:srgbClr val="3333CC"/>
                </a:solidFill>
                <a:latin typeface="Harrington" panose="04040505050A02020702" pitchFamily="82" charset="0"/>
              </a:rPr>
              <a:t>smartphone</a:t>
            </a:r>
            <a:r>
              <a:rPr lang="it-IT" sz="1600" b="1" dirty="0" smtClean="0">
                <a:solidFill>
                  <a:srgbClr val="3333CC"/>
                </a:solidFill>
                <a:latin typeface="Harrington" panose="04040505050A02020702" pitchFamily="82" charset="0"/>
              </a:rPr>
              <a:t>…</a:t>
            </a:r>
          </a:p>
          <a:p>
            <a:r>
              <a:rPr lang="it-IT" sz="1600" b="1" dirty="0" smtClean="0">
                <a:solidFill>
                  <a:srgbClr val="3333CC"/>
                </a:solidFill>
                <a:latin typeface="Harrington" panose="04040505050A02020702" pitchFamily="82" charset="0"/>
              </a:rPr>
              <a:t>Ormai quando tutti si erano rassegnati alla perdita di Biancaneve, ecco sopraggiungere la mamma della giovane per anni segregata in cucina dalla Regina e costretta a stare lontano dalla figlia, le si avvicina e le dà l’antidoto del veleno usato dalla matrigna…..Biancaneve si sveglia….felice di aver ritrovato la madre e i nanetti accanto a lei, poi guarda con occhi imbarazzati il tecnico che ringrazia di cuore per averla aiutata e finalmente </a:t>
            </a:r>
            <a:r>
              <a:rPr lang="it-IT" sz="1600" b="1" dirty="0" err="1" smtClean="0">
                <a:solidFill>
                  <a:srgbClr val="3333CC"/>
                </a:solidFill>
                <a:latin typeface="Harrington" panose="04040505050A02020702" pitchFamily="82" charset="0"/>
              </a:rPr>
              <a:t>potè</a:t>
            </a:r>
            <a:r>
              <a:rPr lang="it-IT" sz="1600" b="1" dirty="0" smtClean="0">
                <a:solidFill>
                  <a:srgbClr val="3333CC"/>
                </a:solidFill>
                <a:latin typeface="Harrington" panose="04040505050A02020702" pitchFamily="82" charset="0"/>
              </a:rPr>
              <a:t> tornare a vivere felice nel suo castello…. ?</a:t>
            </a:r>
            <a:endParaRPr lang="it-IT" sz="1600" b="1" dirty="0">
              <a:solidFill>
                <a:srgbClr val="3333CC"/>
              </a:solidFill>
              <a:latin typeface="Harrington" panose="04040505050A02020702"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 calcmode="lin" valueType="num">
                                      <p:cBhvr>
                                        <p:cTn id="7" dur="1000" fill="hold"/>
                                        <p:tgtEl>
                                          <p:spTgt spid="12292">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2292">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2292">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12292">
                                            <p:txEl>
                                              <p:pRg st="0" end="0"/>
                                            </p:txEl>
                                          </p:spTgt>
                                        </p:tgtEl>
                                      </p:cBhvr>
                                    </p:animEffect>
                                  </p:childTnLst>
                                </p:cTn>
                              </p:par>
                            </p:childTnLst>
                          </p:cTn>
                        </p:par>
                        <p:par>
                          <p:cTn id="11" fill="hold" nodeType="afterGroup">
                            <p:stCondLst>
                              <p:cond delay="1000"/>
                            </p:stCondLst>
                            <p:childTnLst>
                              <p:par>
                                <p:cTn id="12" presetID="43" presetClass="entr" presetSubtype="0" fill="hold" nodeType="afterEffect">
                                  <p:stCondLst>
                                    <p:cond delay="0"/>
                                  </p:stCondLst>
                                  <p:childTnLst>
                                    <p:set>
                                      <p:cBhvr>
                                        <p:cTn id="13" dur="1" fill="hold">
                                          <p:stCondLst>
                                            <p:cond delay="0"/>
                                          </p:stCondLst>
                                        </p:cTn>
                                        <p:tgtEl>
                                          <p:spTgt spid="12293"/>
                                        </p:tgtEl>
                                        <p:attrNameLst>
                                          <p:attrName>style.visibility</p:attrName>
                                        </p:attrNameLst>
                                      </p:cBhvr>
                                      <p:to>
                                        <p:strVal val="visible"/>
                                      </p:to>
                                    </p:set>
                                    <p:animEffect transition="in" filter="fade">
                                      <p:cBhvr>
                                        <p:cTn id="14" dur="100"/>
                                        <p:tgtEl>
                                          <p:spTgt spid="12293"/>
                                        </p:tgtEl>
                                      </p:cBhvr>
                                    </p:animEffect>
                                    <p:anim calcmode="lin" valueType="num">
                                      <p:cBhvr>
                                        <p:cTn id="15" dur="400" fill="hold"/>
                                        <p:tgtEl>
                                          <p:spTgt spid="12293"/>
                                        </p:tgtEl>
                                        <p:attrNameLst>
                                          <p:attrName>ppt_x</p:attrName>
                                        </p:attrNameLst>
                                      </p:cBhvr>
                                      <p:tavLst>
                                        <p:tav tm="0">
                                          <p:val>
                                            <p:strVal val="#ppt_x"/>
                                          </p:val>
                                        </p:tav>
                                        <p:tav tm="100000">
                                          <p:val>
                                            <p:strVal val="#ppt_x"/>
                                          </p:val>
                                        </p:tav>
                                      </p:tavLst>
                                    </p:anim>
                                    <p:anim calcmode="lin" valueType="num">
                                      <p:cBhvr>
                                        <p:cTn id="16" dur="400" fill="hold"/>
                                        <p:tgtEl>
                                          <p:spTgt spid="12293"/>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1229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1229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9" fill="hold" nodeType="afterGroup">
                            <p:stCondLst>
                              <p:cond delay="2000"/>
                            </p:stCondLst>
                            <p:childTnLst>
                              <p:par>
                                <p:cTn id="20" presetID="55" presetClass="entr" presetSubtype="0" fill="hold" nodeType="afterEffect">
                                  <p:stCondLst>
                                    <p:cond delay="0"/>
                                  </p:stCondLst>
                                  <p:childTnLst>
                                    <p:set>
                                      <p:cBhvr>
                                        <p:cTn id="21" dur="1" fill="hold">
                                          <p:stCondLst>
                                            <p:cond delay="0"/>
                                          </p:stCondLst>
                                        </p:cTn>
                                        <p:tgtEl>
                                          <p:spTgt spid="12295">
                                            <p:txEl>
                                              <p:pRg st="0" end="0"/>
                                            </p:txEl>
                                          </p:spTgt>
                                        </p:tgtEl>
                                        <p:attrNameLst>
                                          <p:attrName>style.visibility</p:attrName>
                                        </p:attrNameLst>
                                      </p:cBhvr>
                                      <p:to>
                                        <p:strVal val="visible"/>
                                      </p:to>
                                    </p:set>
                                    <p:anim calcmode="lin" valueType="num">
                                      <p:cBhvr>
                                        <p:cTn id="22" dur="1000" fill="hold"/>
                                        <p:tgtEl>
                                          <p:spTgt spid="12295">
                                            <p:txEl>
                                              <p:pRg st="0" end="0"/>
                                            </p:txEl>
                                          </p:spTgt>
                                        </p:tgtEl>
                                        <p:attrNameLst>
                                          <p:attrName>ppt_w</p:attrName>
                                        </p:attrNameLst>
                                      </p:cBhvr>
                                      <p:tavLst>
                                        <p:tav tm="0">
                                          <p:val>
                                            <p:strVal val="#ppt_w*0.70"/>
                                          </p:val>
                                        </p:tav>
                                        <p:tav tm="100000">
                                          <p:val>
                                            <p:strVal val="#ppt_w"/>
                                          </p:val>
                                        </p:tav>
                                      </p:tavLst>
                                    </p:anim>
                                    <p:anim calcmode="lin" valueType="num">
                                      <p:cBhvr>
                                        <p:cTn id="23" dur="1000" fill="hold"/>
                                        <p:tgtEl>
                                          <p:spTgt spid="12295">
                                            <p:txEl>
                                              <p:pRg st="0" end="0"/>
                                            </p:txEl>
                                          </p:spTgt>
                                        </p:tgtEl>
                                        <p:attrNameLst>
                                          <p:attrName>ppt_h</p:attrName>
                                        </p:attrNameLst>
                                      </p:cBhvr>
                                      <p:tavLst>
                                        <p:tav tm="0">
                                          <p:val>
                                            <p:strVal val="#ppt_h"/>
                                          </p:val>
                                        </p:tav>
                                        <p:tav tm="100000">
                                          <p:val>
                                            <p:strVal val="#ppt_h"/>
                                          </p:val>
                                        </p:tav>
                                      </p:tavLst>
                                    </p:anim>
                                    <p:animEffect transition="in" filter="fade">
                                      <p:cBhvr>
                                        <p:cTn id="24" dur="1000"/>
                                        <p:tgtEl>
                                          <p:spTgt spid="12295">
                                            <p:txEl>
                                              <p:pRg st="0" end="0"/>
                                            </p:txEl>
                                          </p:spTgt>
                                        </p:tgtEl>
                                      </p:cBhvr>
                                    </p:animEffect>
                                  </p:childTnLst>
                                </p:cTn>
                              </p:par>
                            </p:childTnLst>
                          </p:cTn>
                        </p:par>
                        <p:par>
                          <p:cTn id="25" fill="hold" nodeType="afterGroup">
                            <p:stCondLst>
                              <p:cond delay="3000"/>
                            </p:stCondLst>
                            <p:childTnLst>
                              <p:par>
                                <p:cTn id="26" presetID="23" presetClass="emph" presetSubtype="0" fill="hold" grpId="1" nodeType="afterEffect">
                                  <p:stCondLst>
                                    <p:cond delay="0"/>
                                  </p:stCondLst>
                                  <p:childTnLst>
                                    <p:animClr clrSpc="hsl" dir="cw">
                                      <p:cBhvr override="childStyle">
                                        <p:cTn id="27" dur="500" fill="hold"/>
                                        <p:tgtEl>
                                          <p:spTgt spid="12292">
                                            <p:txEl>
                                              <p:pRg st="0" end="0"/>
                                            </p:txEl>
                                          </p:spTgt>
                                        </p:tgtEl>
                                        <p:attrNameLst>
                                          <p:attrName>style.color</p:attrName>
                                        </p:attrNameLst>
                                      </p:cBhvr>
                                      <p:by>
                                        <p:hsl h="10842353" s="0" l="0"/>
                                      </p:by>
                                    </p:animClr>
                                    <p:animClr clrSpc="hsl" dir="cw">
                                      <p:cBhvr>
                                        <p:cTn id="28" dur="500" fill="hold"/>
                                        <p:tgtEl>
                                          <p:spTgt spid="12292">
                                            <p:txEl>
                                              <p:pRg st="0" end="0"/>
                                            </p:txEl>
                                          </p:spTgt>
                                        </p:tgtEl>
                                        <p:attrNameLst>
                                          <p:attrName>fillcolor</p:attrName>
                                        </p:attrNameLst>
                                      </p:cBhvr>
                                      <p:by>
                                        <p:hsl h="10842353" s="0" l="0"/>
                                      </p:by>
                                    </p:animClr>
                                    <p:animClr clrSpc="hsl" dir="cw">
                                      <p:cBhvr>
                                        <p:cTn id="29" dur="500" fill="hold"/>
                                        <p:tgtEl>
                                          <p:spTgt spid="12292">
                                            <p:txEl>
                                              <p:pRg st="0" end="0"/>
                                            </p:txEl>
                                          </p:spTgt>
                                        </p:tgtEl>
                                        <p:attrNameLst>
                                          <p:attrName>stroke.color</p:attrName>
                                        </p:attrNameLst>
                                      </p:cBhvr>
                                      <p:by>
                                        <p:hsl h="10842353" s="0" l="0"/>
                                      </p:by>
                                    </p:animClr>
                                    <p:set>
                                      <p:cBhvr>
                                        <p:cTn id="30" dur="500" fill="hold"/>
                                        <p:tgtEl>
                                          <p:spTgt spid="12292">
                                            <p:txEl>
                                              <p:pRg st="0" end="0"/>
                                            </p:txEl>
                                          </p:spTgt>
                                        </p:tgtEl>
                                        <p:attrNameLst>
                                          <p:attrName>fill.type</p:attrName>
                                        </p:attrNameLst>
                                      </p:cBhvr>
                                      <p:to>
                                        <p:strVal val="solid"/>
                                      </p:to>
                                    </p:set>
                                  </p:childTnLst>
                                </p:cTn>
                              </p:par>
                            </p:childTnLst>
                          </p:cTn>
                        </p:par>
                        <p:par>
                          <p:cTn id="31" fill="hold" nodeType="afterGroup">
                            <p:stCondLst>
                              <p:cond delay="3500"/>
                            </p:stCondLst>
                            <p:childTnLst>
                              <p:par>
                                <p:cTn id="32" presetID="23" presetClass="emph" presetSubtype="0" fill="hold" grpId="0" nodeType="afterEffect">
                                  <p:stCondLst>
                                    <p:cond delay="0"/>
                                  </p:stCondLst>
                                  <p:childTnLst>
                                    <p:animClr clrSpc="hsl" dir="cw">
                                      <p:cBhvr override="childStyle">
                                        <p:cTn id="33" dur="500" fill="hold"/>
                                        <p:tgtEl>
                                          <p:spTgt spid="12295">
                                            <p:txEl>
                                              <p:pRg st="0" end="0"/>
                                            </p:txEl>
                                          </p:spTgt>
                                        </p:tgtEl>
                                        <p:attrNameLst>
                                          <p:attrName>style.color</p:attrName>
                                        </p:attrNameLst>
                                      </p:cBhvr>
                                      <p:by>
                                        <p:hsl h="10842353" s="0" l="0"/>
                                      </p:by>
                                    </p:animClr>
                                    <p:animClr clrSpc="hsl" dir="cw">
                                      <p:cBhvr>
                                        <p:cTn id="34" dur="500" fill="hold"/>
                                        <p:tgtEl>
                                          <p:spTgt spid="12295">
                                            <p:txEl>
                                              <p:pRg st="0" end="0"/>
                                            </p:txEl>
                                          </p:spTgt>
                                        </p:tgtEl>
                                        <p:attrNameLst>
                                          <p:attrName>fillcolor</p:attrName>
                                        </p:attrNameLst>
                                      </p:cBhvr>
                                      <p:by>
                                        <p:hsl h="10842353" s="0" l="0"/>
                                      </p:by>
                                    </p:animClr>
                                    <p:animClr clrSpc="hsl" dir="cw">
                                      <p:cBhvr>
                                        <p:cTn id="35" dur="500" fill="hold"/>
                                        <p:tgtEl>
                                          <p:spTgt spid="12295">
                                            <p:txEl>
                                              <p:pRg st="0" end="0"/>
                                            </p:txEl>
                                          </p:spTgt>
                                        </p:tgtEl>
                                        <p:attrNameLst>
                                          <p:attrName>stroke.color</p:attrName>
                                        </p:attrNameLst>
                                      </p:cBhvr>
                                      <p:by>
                                        <p:hsl h="10842353" s="0" l="0"/>
                                      </p:by>
                                    </p:animClr>
                                    <p:set>
                                      <p:cBhvr>
                                        <p:cTn id="36" dur="500" fill="hold"/>
                                        <p:tgtEl>
                                          <p:spTgt spid="12295">
                                            <p:txEl>
                                              <p:pRg st="0" end="0"/>
                                            </p:txEl>
                                          </p:spTgt>
                                        </p:tgtEl>
                                        <p:attrNameLst>
                                          <p:attrName>fill.type</p:attrName>
                                        </p:attrNameLst>
                                      </p:cBhvr>
                                      <p:to>
                                        <p:strVal val="solid"/>
                                      </p:to>
                                    </p:set>
                                  </p:childTnLst>
                                </p:cTn>
                              </p:par>
                            </p:childTnLst>
                          </p:cTn>
                        </p:par>
                        <p:par>
                          <p:cTn id="37" fill="hold" nodeType="afterGroup">
                            <p:stCondLst>
                              <p:cond delay="4000"/>
                            </p:stCondLst>
                            <p:childTnLst>
                              <p:par>
                                <p:cTn id="38" presetID="25" presetClass="emph" presetSubtype="0" fill="hold" nodeType="afterEffect">
                                  <p:stCondLst>
                                    <p:cond delay="0"/>
                                  </p:stCondLst>
                                  <p:childTnLst>
                                    <p:animClr clrSpc="hsl" dir="cw">
                                      <p:cBhvr override="childStyle">
                                        <p:cTn id="39" dur="500" fill="hold"/>
                                        <p:tgtEl>
                                          <p:spTgt spid="12292">
                                            <p:txEl>
                                              <p:pRg st="0" end="0"/>
                                            </p:txEl>
                                          </p:spTgt>
                                        </p:tgtEl>
                                        <p:attrNameLst>
                                          <p:attrName>style.color</p:attrName>
                                        </p:attrNameLst>
                                      </p:cBhvr>
                                      <p:by>
                                        <p:hsl h="0" s="-70588" l="0"/>
                                      </p:by>
                                    </p:animClr>
                                    <p:animClr clrSpc="hsl" dir="cw">
                                      <p:cBhvr>
                                        <p:cTn id="40" dur="500" fill="hold"/>
                                        <p:tgtEl>
                                          <p:spTgt spid="12292">
                                            <p:txEl>
                                              <p:pRg st="0" end="0"/>
                                            </p:txEl>
                                          </p:spTgt>
                                        </p:tgtEl>
                                        <p:attrNameLst>
                                          <p:attrName>fillcolor</p:attrName>
                                        </p:attrNameLst>
                                      </p:cBhvr>
                                      <p:by>
                                        <p:hsl h="0" s="-70588" l="0"/>
                                      </p:by>
                                    </p:animClr>
                                    <p:animClr clrSpc="hsl" dir="cw">
                                      <p:cBhvr>
                                        <p:cTn id="41" dur="500" fill="hold"/>
                                        <p:tgtEl>
                                          <p:spTgt spid="12292">
                                            <p:txEl>
                                              <p:pRg st="0" end="0"/>
                                            </p:txEl>
                                          </p:spTgt>
                                        </p:tgtEl>
                                        <p:attrNameLst>
                                          <p:attrName>stroke.color</p:attrName>
                                        </p:attrNameLst>
                                      </p:cBhvr>
                                      <p:by>
                                        <p:hsl h="0" s="-70588" l="0"/>
                                      </p:by>
                                    </p:animClr>
                                    <p:set>
                                      <p:cBhvr>
                                        <p:cTn id="42" dur="500" fill="hold"/>
                                        <p:tgtEl>
                                          <p:spTgt spid="12292">
                                            <p:txEl>
                                              <p:pRg st="0" end="0"/>
                                            </p:txEl>
                                          </p:spTgt>
                                        </p:tgtEl>
                                        <p:attrNameLst>
                                          <p:attrName>fill.type</p:attrName>
                                        </p:attrNameLst>
                                      </p:cBhvr>
                                      <p:to>
                                        <p:strVal val="solid"/>
                                      </p:to>
                                    </p:set>
                                  </p:childTnLst>
                                </p:cTn>
                              </p:par>
                            </p:childTnLst>
                          </p:cTn>
                        </p:par>
                        <p:par>
                          <p:cTn id="43" fill="hold" nodeType="afterGroup">
                            <p:stCondLst>
                              <p:cond delay="4500"/>
                            </p:stCondLst>
                            <p:childTnLst>
                              <p:par>
                                <p:cTn id="44" presetID="25" presetClass="emph" presetSubtype="0" fill="hold" grpId="1" nodeType="afterEffect">
                                  <p:stCondLst>
                                    <p:cond delay="0"/>
                                  </p:stCondLst>
                                  <p:childTnLst>
                                    <p:animClr clrSpc="hsl" dir="cw">
                                      <p:cBhvr override="childStyle">
                                        <p:cTn id="45" dur="500" fill="hold"/>
                                        <p:tgtEl>
                                          <p:spTgt spid="12295">
                                            <p:txEl>
                                              <p:pRg st="0" end="0"/>
                                            </p:txEl>
                                          </p:spTgt>
                                        </p:tgtEl>
                                        <p:attrNameLst>
                                          <p:attrName>style.color</p:attrName>
                                        </p:attrNameLst>
                                      </p:cBhvr>
                                      <p:by>
                                        <p:hsl h="0" s="-70588" l="0"/>
                                      </p:by>
                                    </p:animClr>
                                    <p:animClr clrSpc="hsl" dir="cw">
                                      <p:cBhvr>
                                        <p:cTn id="46" dur="500" fill="hold"/>
                                        <p:tgtEl>
                                          <p:spTgt spid="12295">
                                            <p:txEl>
                                              <p:pRg st="0" end="0"/>
                                            </p:txEl>
                                          </p:spTgt>
                                        </p:tgtEl>
                                        <p:attrNameLst>
                                          <p:attrName>fillcolor</p:attrName>
                                        </p:attrNameLst>
                                      </p:cBhvr>
                                      <p:by>
                                        <p:hsl h="0" s="-70588" l="0"/>
                                      </p:by>
                                    </p:animClr>
                                    <p:animClr clrSpc="hsl" dir="cw">
                                      <p:cBhvr>
                                        <p:cTn id="47" dur="500" fill="hold"/>
                                        <p:tgtEl>
                                          <p:spTgt spid="12295">
                                            <p:txEl>
                                              <p:pRg st="0" end="0"/>
                                            </p:txEl>
                                          </p:spTgt>
                                        </p:tgtEl>
                                        <p:attrNameLst>
                                          <p:attrName>stroke.color</p:attrName>
                                        </p:attrNameLst>
                                      </p:cBhvr>
                                      <p:by>
                                        <p:hsl h="0" s="-70588" l="0"/>
                                      </p:by>
                                    </p:animClr>
                                    <p:set>
                                      <p:cBhvr>
                                        <p:cTn id="48" dur="500" fill="hold"/>
                                        <p:tgtEl>
                                          <p:spTgt spid="12295">
                                            <p:txEl>
                                              <p:pRg st="0" end="0"/>
                                            </p:txEl>
                                          </p:spTgt>
                                        </p:tgtEl>
                                        <p:attrNameLst>
                                          <p:attrName>fill.type</p:attrName>
                                        </p:attrNameLst>
                                      </p:cBhvr>
                                      <p:to>
                                        <p:strVal val="solid"/>
                                      </p:to>
                                    </p:set>
                                  </p:childTnLst>
                                </p:cTn>
                              </p:par>
                            </p:childTnLst>
                          </p:cTn>
                        </p:par>
                        <p:par>
                          <p:cTn id="49" fill="hold" nodeType="afterGroup">
                            <p:stCondLst>
                              <p:cond delay="5000"/>
                            </p:stCondLst>
                            <p:childTnLst>
                              <p:par>
                                <p:cTn id="50" presetID="51" presetClass="entr" presetSubtype="0" fill="hold" nodeType="afterEffect">
                                  <p:stCondLst>
                                    <p:cond delay="0"/>
                                  </p:stCondLst>
                                  <p:iterate type="lt">
                                    <p:tmPct val="0"/>
                                  </p:iterate>
                                  <p:childTnLst>
                                    <p:set>
                                      <p:cBhvr>
                                        <p:cTn id="51" dur="1" fill="hold">
                                          <p:stCondLst>
                                            <p:cond delay="0"/>
                                          </p:stCondLst>
                                        </p:cTn>
                                        <p:tgtEl>
                                          <p:spTgt spid="12296">
                                            <p:txEl>
                                              <p:pRg st="0" end="0"/>
                                            </p:txEl>
                                          </p:spTgt>
                                        </p:tgtEl>
                                        <p:attrNameLst>
                                          <p:attrName>style.visibility</p:attrName>
                                        </p:attrNameLst>
                                      </p:cBhvr>
                                      <p:to>
                                        <p:strVal val="visible"/>
                                      </p:to>
                                    </p:set>
                                    <p:animEffect transition="in" filter="fade">
                                      <p:cBhvr>
                                        <p:cTn id="52" dur="770" decel="100000"/>
                                        <p:tgtEl>
                                          <p:spTgt spid="12296">
                                            <p:txEl>
                                              <p:pRg st="0" end="0"/>
                                            </p:txEl>
                                          </p:spTgt>
                                        </p:tgtEl>
                                      </p:cBhvr>
                                    </p:animEffect>
                                    <p:animScale>
                                      <p:cBhvr>
                                        <p:cTn id="53" dur="770" decel="100000"/>
                                        <p:tgtEl>
                                          <p:spTgt spid="12296">
                                            <p:txEl>
                                              <p:pRg st="0" end="0"/>
                                            </p:txEl>
                                          </p:spTgt>
                                        </p:tgtEl>
                                      </p:cBhvr>
                                      <p:from x="10000" y="10000"/>
                                      <p:to x="200000" y="450000"/>
                                    </p:animScale>
                                    <p:animScale>
                                      <p:cBhvr>
                                        <p:cTn id="54" dur="1230" accel="100000" fill="hold">
                                          <p:stCondLst>
                                            <p:cond delay="770"/>
                                          </p:stCondLst>
                                        </p:cTn>
                                        <p:tgtEl>
                                          <p:spTgt spid="12296">
                                            <p:txEl>
                                              <p:pRg st="0" end="0"/>
                                            </p:txEl>
                                          </p:spTgt>
                                        </p:tgtEl>
                                      </p:cBhvr>
                                      <p:from x="200000" y="450000"/>
                                      <p:to x="100000" y="100000"/>
                                    </p:animScale>
                                    <p:set>
                                      <p:cBhvr>
                                        <p:cTn id="55" dur="770" fill="hold"/>
                                        <p:tgtEl>
                                          <p:spTgt spid="12296">
                                            <p:txEl>
                                              <p:pRg st="0" end="0"/>
                                            </p:txEl>
                                          </p:spTgt>
                                        </p:tgtEl>
                                        <p:attrNameLst>
                                          <p:attrName>ppt_x</p:attrName>
                                        </p:attrNameLst>
                                      </p:cBhvr>
                                      <p:to>
                                        <p:strVal val="(0.5)"/>
                                      </p:to>
                                    </p:set>
                                    <p:anim from="(0.5)" to="(#ppt_x)" calcmode="lin" valueType="num">
                                      <p:cBhvr>
                                        <p:cTn id="56" dur="1230" accel="100000" fill="hold">
                                          <p:stCondLst>
                                            <p:cond delay="770"/>
                                          </p:stCondLst>
                                        </p:cTn>
                                        <p:tgtEl>
                                          <p:spTgt spid="12296">
                                            <p:txEl>
                                              <p:pRg st="0" end="0"/>
                                            </p:txEl>
                                          </p:spTgt>
                                        </p:tgtEl>
                                        <p:attrNameLst>
                                          <p:attrName>ppt_x</p:attrName>
                                        </p:attrNameLst>
                                      </p:cBhvr>
                                    </p:anim>
                                    <p:set>
                                      <p:cBhvr>
                                        <p:cTn id="57" dur="770" fill="hold"/>
                                        <p:tgtEl>
                                          <p:spTgt spid="12296">
                                            <p:txEl>
                                              <p:pRg st="0" end="0"/>
                                            </p:txEl>
                                          </p:spTgt>
                                        </p:tgtEl>
                                        <p:attrNameLst>
                                          <p:attrName>ppt_y</p:attrName>
                                        </p:attrNameLst>
                                      </p:cBhvr>
                                      <p:to>
                                        <p:strVal val="(#ppt_y+0.4)"/>
                                      </p:to>
                                    </p:set>
                                    <p:anim from="(#ppt_y+0.4)" to="(#ppt_y)" calcmode="lin" valueType="num">
                                      <p:cBhvr>
                                        <p:cTn id="58" dur="1230" accel="100000" fill="hold">
                                          <p:stCondLst>
                                            <p:cond delay="770"/>
                                          </p:stCondLst>
                                        </p:cTn>
                                        <p:tgtEl>
                                          <p:spTgt spid="12296">
                                            <p:txEl>
                                              <p:pRg st="0" end="0"/>
                                            </p:txEl>
                                          </p:spTgt>
                                        </p:tgtEl>
                                        <p:attrNameLst>
                                          <p:attrName>ppt_y</p:attrName>
                                        </p:attrNameLst>
                                      </p:cBhvr>
                                    </p:anim>
                                  </p:childTnLst>
                                </p:cTn>
                              </p:par>
                            </p:childTnLst>
                          </p:cTn>
                        </p:par>
                        <p:par>
                          <p:cTn id="59" fill="hold" nodeType="afterGroup">
                            <p:stCondLst>
                              <p:cond delay="7000"/>
                            </p:stCondLst>
                            <p:childTnLst>
                              <p:par>
                                <p:cTn id="60" presetID="8" presetClass="emph" presetSubtype="0" fill="hold" nodeType="afterEffect">
                                  <p:stCondLst>
                                    <p:cond delay="0"/>
                                  </p:stCondLst>
                                  <p:iterate type="lt">
                                    <p:tmPct val="0"/>
                                  </p:iterate>
                                  <p:childTnLst>
                                    <p:animRot by="21600000">
                                      <p:cBhvr>
                                        <p:cTn id="61" dur="2000" fill="hold"/>
                                        <p:tgtEl>
                                          <p:spTgt spid="1229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allAtOnce"/>
      <p:bldP spid="12292" grpId="1" build="allAtOnce"/>
      <p:bldP spid="12295" grpId="0" build="allAtOnce"/>
      <p:bldP spid="12295" grpId="1"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75856" y="620688"/>
            <a:ext cx="5328592" cy="3447098"/>
          </a:xfrm>
          <a:prstGeom prst="rect">
            <a:avLst/>
          </a:prstGeom>
          <a:noFill/>
        </p:spPr>
        <p:txBody>
          <a:bodyPr wrap="square" rtlCol="0">
            <a:spAutoFit/>
          </a:bodyPr>
          <a:lstStyle/>
          <a:p>
            <a:r>
              <a:rPr lang="it-IT" sz="2000" b="1" dirty="0" smtClean="0">
                <a:solidFill>
                  <a:srgbClr val="0070C0"/>
                </a:solidFill>
                <a:latin typeface="Andalus" panose="02020603050405020304" pitchFamily="18" charset="-78"/>
                <a:ea typeface="Adobe Gothic Std B" panose="020B0800000000000000" pitchFamily="34" charset="-128"/>
                <a:cs typeface="Andalus" panose="02020603050405020304" pitchFamily="18" charset="-78"/>
              </a:rPr>
              <a:t>Questo lavoro è stato svolto con il gruppo dei bambini di 5 anni della sezione rossa e della sezione bianca che dopo aver ascoltato di giorno in giorno la lettura del libro «Hanno </a:t>
            </a:r>
            <a:r>
              <a:rPr lang="it-IT" sz="2000" b="1" dirty="0" err="1" smtClean="0">
                <a:solidFill>
                  <a:srgbClr val="0070C0"/>
                </a:solidFill>
                <a:latin typeface="Andalus" panose="02020603050405020304" pitchFamily="18" charset="-78"/>
                <a:ea typeface="Adobe Gothic Std B" panose="020B0800000000000000" pitchFamily="34" charset="-128"/>
                <a:cs typeface="Andalus" panose="02020603050405020304" pitchFamily="18" charset="-78"/>
              </a:rPr>
              <a:t>taggato</a:t>
            </a:r>
            <a:r>
              <a:rPr lang="it-IT" sz="2000" b="1" dirty="0" smtClean="0">
                <a:solidFill>
                  <a:srgbClr val="0070C0"/>
                </a:solidFill>
                <a:latin typeface="Andalus" panose="02020603050405020304" pitchFamily="18" charset="-78"/>
                <a:ea typeface="Adobe Gothic Std B" panose="020B0800000000000000" pitchFamily="34" charset="-128"/>
                <a:cs typeface="Andalus" panose="02020603050405020304" pitchFamily="18" charset="-78"/>
              </a:rPr>
              <a:t> Biancaneve» </a:t>
            </a:r>
            <a:r>
              <a:rPr lang="it-IT" sz="2000" b="1" dirty="0" smtClean="0">
                <a:solidFill>
                  <a:srgbClr val="0070C0"/>
                </a:solidFill>
                <a:latin typeface="Andalus" panose="02020603050405020304" pitchFamily="18" charset="-78"/>
                <a:ea typeface="Adobe Gothic Std B" panose="020B0800000000000000" pitchFamily="34" charset="-128"/>
                <a:cs typeface="Andalus" panose="02020603050405020304" pitchFamily="18" charset="-78"/>
              </a:rPr>
              <a:t>C’era </a:t>
            </a:r>
            <a:r>
              <a:rPr lang="it-IT" sz="2000" b="1" dirty="0" smtClean="0">
                <a:solidFill>
                  <a:srgbClr val="0070C0"/>
                </a:solidFill>
                <a:latin typeface="Andalus" panose="02020603050405020304" pitchFamily="18" charset="-78"/>
                <a:ea typeface="Adobe Gothic Std B" panose="020B0800000000000000" pitchFamily="34" charset="-128"/>
                <a:cs typeface="Andalus" panose="02020603050405020304" pitchFamily="18" charset="-78"/>
              </a:rPr>
              <a:t>una volta il web….di Monica Marelli, hanno rappresentato graficamente le scene più salienti della fiaba ripercorrendo gli episodi dove i veri protagonisti  sono i contenuti tecnologici.</a:t>
            </a:r>
          </a:p>
          <a:p>
            <a:endParaRPr lang="it-IT" sz="2000" dirty="0">
              <a:latin typeface="Andalus" panose="02020603050405020304" pitchFamily="18" charset="-78"/>
              <a:cs typeface="Andalus" panose="02020603050405020304" pitchFamily="18" charset="-78"/>
            </a:endParaRPr>
          </a:p>
          <a:p>
            <a:r>
              <a:rPr lang="it-IT" dirty="0" smtClean="0">
                <a:latin typeface="Andalus" panose="02020603050405020304" pitchFamily="18" charset="-78"/>
                <a:cs typeface="Andalus" panose="02020603050405020304" pitchFamily="18" charset="-78"/>
              </a:rPr>
              <a:t> </a:t>
            </a:r>
            <a:endParaRPr lang="it-IT" dirty="0">
              <a:latin typeface="Andalus" panose="02020603050405020304" pitchFamily="18" charset="-78"/>
              <a:cs typeface="Andalus" panose="02020603050405020304" pitchFamily="18" charset="-78"/>
            </a:endParaRPr>
          </a:p>
        </p:txBody>
      </p:sp>
      <p:sp>
        <p:nvSpPr>
          <p:cNvPr id="4" name="CasellaDiTesto 3"/>
          <p:cNvSpPr txBox="1"/>
          <p:nvPr/>
        </p:nvSpPr>
        <p:spPr>
          <a:xfrm>
            <a:off x="3923928" y="4005064"/>
            <a:ext cx="5112568" cy="2554545"/>
          </a:xfrm>
          <a:prstGeom prst="rect">
            <a:avLst/>
          </a:prstGeom>
          <a:noFill/>
        </p:spPr>
        <p:txBody>
          <a:bodyPr wrap="square" rtlCol="0">
            <a:spAutoFit/>
          </a:bodyPr>
          <a:lstStyle/>
          <a:p>
            <a:r>
              <a:rPr lang="it-IT" sz="2000" b="1" dirty="0">
                <a:solidFill>
                  <a:srgbClr val="0070C0"/>
                </a:solidFill>
                <a:latin typeface="Andalus" panose="02020603050405020304" pitchFamily="18" charset="-78"/>
                <a:cs typeface="Andalus" panose="02020603050405020304" pitchFamily="18" charset="-78"/>
              </a:rPr>
              <a:t>Il testo se da una </a:t>
            </a:r>
            <a:r>
              <a:rPr lang="it-IT" sz="2000" b="1" dirty="0" smtClean="0">
                <a:solidFill>
                  <a:srgbClr val="0070C0"/>
                </a:solidFill>
                <a:latin typeface="Andalus" panose="02020603050405020304" pitchFamily="18" charset="-78"/>
                <a:cs typeface="Andalus" panose="02020603050405020304" pitchFamily="18" charset="-78"/>
              </a:rPr>
              <a:t>parte, ha </a:t>
            </a:r>
            <a:r>
              <a:rPr lang="it-IT" sz="2000" b="1" dirty="0">
                <a:solidFill>
                  <a:srgbClr val="0070C0"/>
                </a:solidFill>
                <a:latin typeface="Andalus" panose="02020603050405020304" pitchFamily="18" charset="-78"/>
                <a:cs typeface="Andalus" panose="02020603050405020304" pitchFamily="18" charset="-78"/>
              </a:rPr>
              <a:t>destato ilarità nei bambini che hanno trovato “curioso” e divertente conoscere una Biancaneve in una veste del tutto </a:t>
            </a:r>
            <a:r>
              <a:rPr lang="it-IT" sz="2000" b="1" dirty="0" smtClean="0">
                <a:solidFill>
                  <a:srgbClr val="0070C0"/>
                </a:solidFill>
                <a:latin typeface="Andalus" panose="02020603050405020304" pitchFamily="18" charset="-78"/>
                <a:cs typeface="Andalus" panose="02020603050405020304" pitchFamily="18" charset="-78"/>
              </a:rPr>
              <a:t>nuova e insolita </a:t>
            </a:r>
            <a:r>
              <a:rPr lang="it-IT" sz="2000" b="1" dirty="0">
                <a:solidFill>
                  <a:srgbClr val="0070C0"/>
                </a:solidFill>
                <a:latin typeface="Andalus" panose="02020603050405020304" pitchFamily="18" charset="-78"/>
                <a:cs typeface="Andalus" panose="02020603050405020304" pitchFamily="18" charset="-78"/>
              </a:rPr>
              <a:t>alle prese con </a:t>
            </a:r>
            <a:r>
              <a:rPr lang="it-IT" sz="2000" b="1" dirty="0" err="1" smtClean="0">
                <a:solidFill>
                  <a:srgbClr val="0070C0"/>
                </a:solidFill>
                <a:latin typeface="Andalus" panose="02020603050405020304" pitchFamily="18" charset="-78"/>
                <a:cs typeface="Andalus" panose="02020603050405020304" pitchFamily="18" charset="-78"/>
              </a:rPr>
              <a:t>smartphone</a:t>
            </a:r>
            <a:r>
              <a:rPr lang="it-IT" sz="2000" b="1" dirty="0" smtClean="0">
                <a:solidFill>
                  <a:srgbClr val="0070C0"/>
                </a:solidFill>
                <a:latin typeface="Andalus" panose="02020603050405020304" pitchFamily="18" charset="-78"/>
                <a:cs typeface="Andalus" panose="02020603050405020304" pitchFamily="18" charset="-78"/>
              </a:rPr>
              <a:t>, </a:t>
            </a:r>
            <a:r>
              <a:rPr lang="it-IT" sz="2000" b="1" dirty="0" err="1">
                <a:solidFill>
                  <a:srgbClr val="0070C0"/>
                </a:solidFill>
                <a:latin typeface="Andalus" panose="02020603050405020304" pitchFamily="18" charset="-78"/>
                <a:cs typeface="Andalus" panose="02020603050405020304" pitchFamily="18" charset="-78"/>
              </a:rPr>
              <a:t>tablet</a:t>
            </a:r>
            <a:r>
              <a:rPr lang="it-IT" sz="2000" b="1" dirty="0">
                <a:solidFill>
                  <a:srgbClr val="0070C0"/>
                </a:solidFill>
                <a:latin typeface="Andalus" panose="02020603050405020304" pitchFamily="18" charset="-78"/>
                <a:cs typeface="Andalus" panose="02020603050405020304" pitchFamily="18" charset="-78"/>
              </a:rPr>
              <a:t> e pc, dall’altra è stato spunto per loro di </a:t>
            </a:r>
            <a:r>
              <a:rPr lang="it-IT" sz="2000" b="1" dirty="0" smtClean="0">
                <a:solidFill>
                  <a:srgbClr val="0070C0"/>
                </a:solidFill>
                <a:latin typeface="Andalus" panose="02020603050405020304" pitchFamily="18" charset="-78"/>
                <a:cs typeface="Andalus" panose="02020603050405020304" pitchFamily="18" charset="-78"/>
              </a:rPr>
              <a:t>approfondimento di </a:t>
            </a:r>
            <a:r>
              <a:rPr lang="it-IT" sz="2000" b="1" dirty="0">
                <a:solidFill>
                  <a:srgbClr val="0070C0"/>
                </a:solidFill>
                <a:latin typeface="Andalus" panose="02020603050405020304" pitchFamily="18" charset="-78"/>
                <a:cs typeface="Andalus" panose="02020603050405020304" pitchFamily="18" charset="-78"/>
              </a:rPr>
              <a:t>termini e strumenti ormai familiari </a:t>
            </a:r>
            <a:r>
              <a:rPr lang="it-IT" sz="2000" b="1" dirty="0" smtClean="0">
                <a:solidFill>
                  <a:srgbClr val="0070C0"/>
                </a:solidFill>
                <a:latin typeface="Andalus" panose="02020603050405020304" pitchFamily="18" charset="-78"/>
                <a:cs typeface="Andalus" panose="02020603050405020304" pitchFamily="18" charset="-78"/>
              </a:rPr>
              <a:t>perché appartenenti alla loro </a:t>
            </a:r>
            <a:r>
              <a:rPr lang="it-IT" sz="2000" b="1" dirty="0">
                <a:solidFill>
                  <a:srgbClr val="0070C0"/>
                </a:solidFill>
                <a:latin typeface="Andalus" panose="02020603050405020304" pitchFamily="18" charset="-78"/>
                <a:cs typeface="Andalus" panose="02020603050405020304" pitchFamily="18" charset="-78"/>
              </a:rPr>
              <a:t>vita </a:t>
            </a:r>
            <a:r>
              <a:rPr lang="it-IT" sz="2000" b="1" dirty="0" smtClean="0">
                <a:solidFill>
                  <a:srgbClr val="0070C0"/>
                </a:solidFill>
                <a:latin typeface="Andalus" panose="02020603050405020304" pitchFamily="18" charset="-78"/>
                <a:cs typeface="Andalus" panose="02020603050405020304" pitchFamily="18" charset="-78"/>
              </a:rPr>
              <a:t>quotidiana.</a:t>
            </a:r>
            <a:endParaRPr lang="it-IT" sz="2000" b="1" dirty="0">
              <a:solidFill>
                <a:srgbClr val="0070C0"/>
              </a:solidFill>
              <a:latin typeface="Andalus" panose="02020603050405020304" pitchFamily="18" charset="-78"/>
              <a:cs typeface="Andalus" panose="02020603050405020304" pitchFamily="18" charset="-78"/>
            </a:endParaRP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700808"/>
            <a:ext cx="2716788" cy="3645024"/>
          </a:xfrm>
          <a:prstGeom prst="rect">
            <a:avLst/>
          </a:prstGeom>
        </p:spPr>
      </p:pic>
    </p:spTree>
    <p:extLst>
      <p:ext uri="{BB962C8B-B14F-4D97-AF65-F5344CB8AC3E}">
        <p14:creationId xmlns:p14="http://schemas.microsoft.com/office/powerpoint/2010/main" val="253575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107950" y="261719"/>
            <a:ext cx="8856663"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sz="2400" b="1" dirty="0">
                <a:solidFill>
                  <a:srgbClr val="CC00CC"/>
                </a:solidFill>
                <a:latin typeface="Andalus" panose="02020603050405020304" pitchFamily="18" charset="-78"/>
                <a:cs typeface="Andalus" panose="02020603050405020304" pitchFamily="18" charset="-78"/>
              </a:rPr>
              <a:t>PASSWORD</a:t>
            </a:r>
            <a:r>
              <a:rPr lang="it-IT" sz="2400" b="1" dirty="0" smtClean="0">
                <a:solidFill>
                  <a:srgbClr val="CC00CC"/>
                </a:solidFill>
                <a:latin typeface="Andalus" panose="02020603050405020304" pitchFamily="18" charset="-78"/>
                <a:cs typeface="Andalus" panose="02020603050405020304" pitchFamily="18" charset="-78"/>
              </a:rPr>
              <a:t>: </a:t>
            </a:r>
            <a:r>
              <a:rPr lang="it-IT" sz="1800" dirty="0" smtClean="0">
                <a:solidFill>
                  <a:srgbClr val="CC00CC"/>
                </a:solidFill>
                <a:latin typeface="Andalus" panose="02020603050405020304" pitchFamily="18" charset="-78"/>
                <a:cs typeface="Andalus" panose="02020603050405020304" pitchFamily="18" charset="-78"/>
              </a:rPr>
              <a:t>(</a:t>
            </a:r>
            <a:r>
              <a:rPr lang="it-IT" sz="1800" dirty="0">
                <a:solidFill>
                  <a:srgbClr val="CC00CC"/>
                </a:solidFill>
                <a:latin typeface="Andalus" panose="02020603050405020304" pitchFamily="18" charset="-78"/>
                <a:cs typeface="Andalus" panose="02020603050405020304" pitchFamily="18" charset="-78"/>
              </a:rPr>
              <a:t>termine inglese per "contrassegno", "parola chiave", "chiave", "parola d'ordine" o anche "parola di accesso" in italiano) è una sequenza di caratteri alfanumerici utilizzata per accedere in modo esclusivo a una risorsa informatica (sportello bancomat, computer, connessione internet, casella e-mail, reti, programmi, basi dati, </a:t>
            </a:r>
            <a:r>
              <a:rPr lang="it-IT" sz="1800" dirty="0" err="1">
                <a:solidFill>
                  <a:srgbClr val="CC00CC"/>
                </a:solidFill>
                <a:latin typeface="Andalus" panose="02020603050405020304" pitchFamily="18" charset="-78"/>
                <a:cs typeface="Andalus" panose="02020603050405020304" pitchFamily="18" charset="-78"/>
              </a:rPr>
              <a:t>ecc</a:t>
            </a:r>
            <a:endParaRPr lang="it-IT" sz="1800" dirty="0">
              <a:solidFill>
                <a:srgbClr val="CC00CC"/>
              </a:solidFill>
              <a:latin typeface="Andalus" panose="02020603050405020304" pitchFamily="18" charset="-78"/>
              <a:cs typeface="Andalus" panose="02020603050405020304" pitchFamily="18" charset="-78"/>
            </a:endParaRPr>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2060575"/>
            <a:ext cx="424815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 Box 9"/>
          <p:cNvSpPr txBox="1">
            <a:spLocks noChangeArrowheads="1"/>
          </p:cNvSpPr>
          <p:nvPr/>
        </p:nvSpPr>
        <p:spPr bwMode="auto">
          <a:xfrm>
            <a:off x="4787900" y="2636838"/>
            <a:ext cx="417671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sz="2800" dirty="0">
                <a:solidFill>
                  <a:srgbClr val="3333CC"/>
                </a:solidFill>
                <a:latin typeface="Harrington" panose="04040505050A02020702" pitchFamily="82" charset="0"/>
              </a:rPr>
              <a:t>La matrigna usava la password «BIANCANEVE DEVE MORIRE» per interrogare il suo specchio su chi fosse la più bella del reame…</a:t>
            </a:r>
          </a:p>
        </p:txBody>
      </p:sp>
      <p:sp>
        <p:nvSpPr>
          <p:cNvPr id="2" name="AutoShape 10">
            <a:hlinkClick r:id="" action="ppaction://hlinkshowjump?jump=nextslide" highlightClick="1"/>
          </p:cNvPr>
          <p:cNvSpPr>
            <a:spLocks noChangeArrowheads="1"/>
          </p:cNvSpPr>
          <p:nvPr/>
        </p:nvSpPr>
        <p:spPr bwMode="auto">
          <a:xfrm>
            <a:off x="8496300" y="6497638"/>
            <a:ext cx="647700" cy="360362"/>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sz="1800">
              <a:solidFill>
                <a:srgbClr val="FF66CC"/>
              </a:solidFill>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3076"/>
                                        </p:tgtEl>
                                        <p:attrNameLst>
                                          <p:attrName>style.visibility</p:attrName>
                                        </p:attrNameLst>
                                      </p:cBhvr>
                                      <p:to>
                                        <p:strVal val="visible"/>
                                      </p:to>
                                    </p:set>
                                    <p:anim calcmode="lin" valueType="num">
                                      <p:cBhvr>
                                        <p:cTn id="7" dur="1000" fill="hold"/>
                                        <p:tgtEl>
                                          <p:spTgt spid="3076"/>
                                        </p:tgtEl>
                                        <p:attrNameLst>
                                          <p:attrName>ppt_w</p:attrName>
                                        </p:attrNameLst>
                                      </p:cBhvr>
                                      <p:tavLst>
                                        <p:tav tm="0">
                                          <p:val>
                                            <p:fltVal val="0"/>
                                          </p:val>
                                        </p:tav>
                                        <p:tav tm="100000">
                                          <p:val>
                                            <p:strVal val="#ppt_w"/>
                                          </p:val>
                                        </p:tav>
                                      </p:tavLst>
                                    </p:anim>
                                    <p:anim calcmode="lin" valueType="num">
                                      <p:cBhvr>
                                        <p:cTn id="8" dur="1000" fill="hold"/>
                                        <p:tgtEl>
                                          <p:spTgt spid="3076"/>
                                        </p:tgtEl>
                                        <p:attrNameLst>
                                          <p:attrName>ppt_h</p:attrName>
                                        </p:attrNameLst>
                                      </p:cBhvr>
                                      <p:tavLst>
                                        <p:tav tm="0">
                                          <p:val>
                                            <p:fltVal val="0"/>
                                          </p:val>
                                        </p:tav>
                                        <p:tav tm="100000">
                                          <p:val>
                                            <p:strVal val="#ppt_h"/>
                                          </p:val>
                                        </p:tav>
                                      </p:tavLst>
                                    </p:anim>
                                    <p:anim calcmode="lin" valueType="num">
                                      <p:cBhvr>
                                        <p:cTn id="9" dur="1000" fill="hold"/>
                                        <p:tgtEl>
                                          <p:spTgt spid="3076"/>
                                        </p:tgtEl>
                                        <p:attrNameLst>
                                          <p:attrName>style.rotation</p:attrName>
                                        </p:attrNameLst>
                                      </p:cBhvr>
                                      <p:tavLst>
                                        <p:tav tm="0">
                                          <p:val>
                                            <p:fltVal val="90"/>
                                          </p:val>
                                        </p:tav>
                                        <p:tav tm="100000">
                                          <p:val>
                                            <p:fltVal val="0"/>
                                          </p:val>
                                        </p:tav>
                                      </p:tavLst>
                                    </p:anim>
                                    <p:animEffect transition="in" filter="fade">
                                      <p:cBhvr>
                                        <p:cTn id="10" dur="1000"/>
                                        <p:tgtEl>
                                          <p:spTgt spid="3076"/>
                                        </p:tgtEl>
                                      </p:cBhvr>
                                    </p:animEffect>
                                  </p:childTnLst>
                                </p:cTn>
                              </p:par>
                            </p:childTnLst>
                          </p:cTn>
                        </p:par>
                        <p:par>
                          <p:cTn id="11" fill="hold" nodeType="afterGroup">
                            <p:stCondLst>
                              <p:cond delay="1000"/>
                            </p:stCondLst>
                            <p:childTnLst>
                              <p:par>
                                <p:cTn id="12" presetID="29" presetClass="entr" presetSubtype="0" fill="hold" nodeType="afterEffect">
                                  <p:stCondLst>
                                    <p:cond delay="0"/>
                                  </p:stCondLst>
                                  <p:iterate type="lt">
                                    <p:tmPct val="0"/>
                                  </p:iterate>
                                  <p:childTnLst>
                                    <p:set>
                                      <p:cBhvr>
                                        <p:cTn id="13" dur="1" fill="hold">
                                          <p:stCondLst>
                                            <p:cond delay="0"/>
                                          </p:stCondLst>
                                        </p:cTn>
                                        <p:tgtEl>
                                          <p:spTgt spid="3077">
                                            <p:txEl>
                                              <p:pRg st="0" end="0"/>
                                            </p:txEl>
                                          </p:spTgt>
                                        </p:tgtEl>
                                        <p:attrNameLst>
                                          <p:attrName>style.visibility</p:attrName>
                                        </p:attrNameLst>
                                      </p:cBhvr>
                                      <p:to>
                                        <p:strVal val="visible"/>
                                      </p:to>
                                    </p:set>
                                    <p:anim calcmode="lin" valueType="num">
                                      <p:cBhvr>
                                        <p:cTn id="14" dur="1000" fill="hold"/>
                                        <p:tgtEl>
                                          <p:spTgt spid="3077">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07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077">
                                            <p:txEl>
                                              <p:pRg st="0" end="0"/>
                                            </p:txEl>
                                          </p:spTgt>
                                        </p:tgtEl>
                                      </p:cBhvr>
                                    </p:animEffect>
                                  </p:childTnLst>
                                </p:cTn>
                              </p:par>
                            </p:childTnLst>
                          </p:cTn>
                        </p:par>
                        <p:par>
                          <p:cTn id="17" fill="hold" nodeType="afterGroup">
                            <p:stCondLst>
                              <p:cond delay="2000"/>
                            </p:stCondLst>
                            <p:childTnLst>
                              <p:par>
                                <p:cTn id="18" presetID="29" presetClass="entr" presetSubtype="0" fill="hold" nodeType="afterEffect">
                                  <p:stCondLst>
                                    <p:cond delay="0"/>
                                  </p:stCondLst>
                                  <p:iterate type="lt">
                                    <p:tmPct val="0"/>
                                  </p:iterate>
                                  <p:childTnLst>
                                    <p:set>
                                      <p:cBhvr>
                                        <p:cTn id="19" dur="1" fill="hold">
                                          <p:stCondLst>
                                            <p:cond delay="0"/>
                                          </p:stCondLst>
                                        </p:cTn>
                                        <p:tgtEl>
                                          <p:spTgt spid="3081">
                                            <p:txEl>
                                              <p:pRg st="0" end="0"/>
                                            </p:txEl>
                                          </p:spTgt>
                                        </p:tgtEl>
                                        <p:attrNameLst>
                                          <p:attrName>style.visibility</p:attrName>
                                        </p:attrNameLst>
                                      </p:cBhvr>
                                      <p:to>
                                        <p:strVal val="visible"/>
                                      </p:to>
                                    </p:set>
                                    <p:anim calcmode="lin" valueType="num">
                                      <p:cBhvr>
                                        <p:cTn id="20" dur="1000" fill="hold"/>
                                        <p:tgtEl>
                                          <p:spTgt spid="3081">
                                            <p:txEl>
                                              <p:pRg st="0" end="0"/>
                                            </p:txEl>
                                          </p:spTgt>
                                        </p:tgtEl>
                                        <p:attrNameLst>
                                          <p:attrName>ppt_x</p:attrName>
                                        </p:attrNameLst>
                                      </p:cBhvr>
                                      <p:tavLst>
                                        <p:tav tm="0">
                                          <p:val>
                                            <p:strVal val="#ppt_x-.2"/>
                                          </p:val>
                                        </p:tav>
                                        <p:tav tm="100000">
                                          <p:val>
                                            <p:strVal val="#ppt_x"/>
                                          </p:val>
                                        </p:tav>
                                      </p:tavLst>
                                    </p:anim>
                                    <p:anim calcmode="lin" valueType="num">
                                      <p:cBhvr>
                                        <p:cTn id="21" dur="1000" fill="hold"/>
                                        <p:tgtEl>
                                          <p:spTgt spid="308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2" dur="1000"/>
                                        <p:tgtEl>
                                          <p:spTgt spid="3081">
                                            <p:txEl>
                                              <p:pRg st="0" end="0"/>
                                            </p:txEl>
                                          </p:spTgt>
                                        </p:tgtEl>
                                      </p:cBhvr>
                                    </p:animEffect>
                                  </p:childTnLst>
                                </p:cTn>
                              </p:par>
                            </p:childTnLst>
                          </p:cTn>
                        </p:par>
                        <p:par>
                          <p:cTn id="23" fill="hold" nodeType="afterGroup">
                            <p:stCondLst>
                              <p:cond delay="3000"/>
                            </p:stCondLst>
                            <p:childTnLst>
                              <p:par>
                                <p:cTn id="24" presetID="20" presetClass="emph" presetSubtype="0" fill="hold" grpId="0" nodeType="afterEffect">
                                  <p:stCondLst>
                                    <p:cond delay="0"/>
                                  </p:stCondLst>
                                  <p:iterate type="lt">
                                    <p:tmPct val="10000"/>
                                  </p:iterate>
                                  <p:childTnLst>
                                    <p:set>
                                      <p:cBhvr override="childStyle">
                                        <p:cTn id="25" dur="500" autoRev="1" fill="hold"/>
                                        <p:tgtEl>
                                          <p:spTgt spid="3077">
                                            <p:txEl>
                                              <p:pRg st="0" end="0"/>
                                            </p:txEl>
                                          </p:spTgt>
                                        </p:tgtEl>
                                        <p:attrNameLst>
                                          <p:attrName>style.color</p:attrName>
                                        </p:attrNameLst>
                                      </p:cBhvr>
                                      <p:to>
                                        <p:clrVal>
                                          <a:srgbClr val="CC00CC"/>
                                        </p:clrVal>
                                      </p:to>
                                    </p:set>
                                    <p:set>
                                      <p:cBhvr>
                                        <p:cTn id="26" dur="500" autoRev="1" fill="hold"/>
                                        <p:tgtEl>
                                          <p:spTgt spid="3077">
                                            <p:txEl>
                                              <p:pRg st="0" end="0"/>
                                            </p:txEl>
                                          </p:spTgt>
                                        </p:tgtEl>
                                        <p:attrNameLst>
                                          <p:attrName>fillcolor</p:attrName>
                                        </p:attrNameLst>
                                      </p:cBhvr>
                                      <p:to>
                                        <p:clrVal>
                                          <a:srgbClr val="CC00CC"/>
                                        </p:clrVal>
                                      </p:to>
                                    </p:set>
                                    <p:set>
                                      <p:cBhvr>
                                        <p:cTn id="27" dur="500" autoRev="1" fill="hold"/>
                                        <p:tgtEl>
                                          <p:spTgt spid="3077">
                                            <p:txEl>
                                              <p:pRg st="0" end="0"/>
                                            </p:txEl>
                                          </p:spTgt>
                                        </p:tgtEl>
                                        <p:attrNameLst>
                                          <p:attrName>fill.type</p:attrName>
                                        </p:attrNameLst>
                                      </p:cBhvr>
                                      <p:to>
                                        <p:strVal val="solid"/>
                                      </p:to>
                                    </p:set>
                                  </p:childTnLst>
                                </p:cTn>
                              </p:par>
                            </p:childTnLst>
                          </p:cTn>
                        </p:par>
                        <p:par>
                          <p:cTn id="28" fill="hold" nodeType="afterGroup">
                            <p:stCondLst>
                              <p:cond delay="33700"/>
                            </p:stCondLst>
                            <p:childTnLst>
                              <p:par>
                                <p:cTn id="29" presetID="20" presetClass="emph" presetSubtype="0" fill="hold" grpId="0" nodeType="afterEffect">
                                  <p:stCondLst>
                                    <p:cond delay="0"/>
                                  </p:stCondLst>
                                  <p:iterate type="lt">
                                    <p:tmPct val="10000"/>
                                  </p:iterate>
                                  <p:childTnLst>
                                    <p:set>
                                      <p:cBhvr override="childStyle">
                                        <p:cTn id="30" dur="500" autoRev="1" fill="hold"/>
                                        <p:tgtEl>
                                          <p:spTgt spid="3081">
                                            <p:txEl>
                                              <p:pRg st="0" end="0"/>
                                            </p:txEl>
                                          </p:spTgt>
                                        </p:tgtEl>
                                        <p:attrNameLst>
                                          <p:attrName>style.color</p:attrName>
                                        </p:attrNameLst>
                                      </p:cBhvr>
                                      <p:to>
                                        <p:clrVal>
                                          <a:srgbClr val="CC00CC"/>
                                        </p:clrVal>
                                      </p:to>
                                    </p:set>
                                    <p:set>
                                      <p:cBhvr>
                                        <p:cTn id="31" dur="500" autoRev="1" fill="hold"/>
                                        <p:tgtEl>
                                          <p:spTgt spid="3081">
                                            <p:txEl>
                                              <p:pRg st="0" end="0"/>
                                            </p:txEl>
                                          </p:spTgt>
                                        </p:tgtEl>
                                        <p:attrNameLst>
                                          <p:attrName>fillcolor</p:attrName>
                                        </p:attrNameLst>
                                      </p:cBhvr>
                                      <p:to>
                                        <p:clrVal>
                                          <a:srgbClr val="CC00CC"/>
                                        </p:clrVal>
                                      </p:to>
                                    </p:set>
                                    <p:set>
                                      <p:cBhvr>
                                        <p:cTn id="32" dur="500" autoRev="1" fill="hold"/>
                                        <p:tgtEl>
                                          <p:spTgt spid="308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build="allAtOnce"/>
      <p:bldP spid="3081"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738" y="1844675"/>
            <a:ext cx="4535487"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6"/>
          <p:cNvSpPr txBox="1">
            <a:spLocks noChangeArrowheads="1"/>
          </p:cNvSpPr>
          <p:nvPr/>
        </p:nvSpPr>
        <p:spPr bwMode="auto">
          <a:xfrm>
            <a:off x="5220072" y="2708920"/>
            <a:ext cx="345707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sz="2400" b="1" dirty="0">
                <a:solidFill>
                  <a:srgbClr val="3333CC"/>
                </a:solidFill>
                <a:latin typeface="Harrington" panose="04040505050A02020702" pitchFamily="82" charset="0"/>
              </a:rPr>
              <a:t>Lo specchio alla domanda della </a:t>
            </a:r>
            <a:r>
              <a:rPr lang="it-IT" sz="2000" b="1" dirty="0">
                <a:solidFill>
                  <a:srgbClr val="3333CC"/>
                </a:solidFill>
                <a:latin typeface="Harrington" panose="04040505050A02020702" pitchFamily="82" charset="0"/>
              </a:rPr>
              <a:t>matrigna</a:t>
            </a:r>
            <a:r>
              <a:rPr lang="it-IT" sz="2400" b="1" dirty="0">
                <a:solidFill>
                  <a:srgbClr val="3333CC"/>
                </a:solidFill>
                <a:latin typeface="Harrington" panose="04040505050A02020702" pitchFamily="82" charset="0"/>
              </a:rPr>
              <a:t> rispose che Biancaneve era stata </a:t>
            </a:r>
            <a:r>
              <a:rPr lang="it-IT" sz="2400" b="1" dirty="0" err="1">
                <a:solidFill>
                  <a:srgbClr val="3333CC"/>
                </a:solidFill>
                <a:latin typeface="Harrington" panose="04040505050A02020702" pitchFamily="82" charset="0"/>
              </a:rPr>
              <a:t>taggata</a:t>
            </a:r>
            <a:r>
              <a:rPr lang="it-IT" sz="2400" b="1" dirty="0">
                <a:solidFill>
                  <a:srgbClr val="3333CC"/>
                </a:solidFill>
                <a:latin typeface="Harrington" panose="04040505050A02020702" pitchFamily="82" charset="0"/>
              </a:rPr>
              <a:t> come «La </a:t>
            </a:r>
            <a:r>
              <a:rPr lang="it-IT" sz="2400" b="1" dirty="0" err="1">
                <a:solidFill>
                  <a:srgbClr val="3333CC"/>
                </a:solidFill>
                <a:latin typeface="Harrington" panose="04040505050A02020702" pitchFamily="82" charset="0"/>
              </a:rPr>
              <a:t>piu’</a:t>
            </a:r>
            <a:r>
              <a:rPr lang="it-IT" sz="2400" b="1" dirty="0">
                <a:solidFill>
                  <a:srgbClr val="3333CC"/>
                </a:solidFill>
                <a:latin typeface="Harrington" panose="04040505050A02020702" pitchFamily="82" charset="0"/>
              </a:rPr>
              <a:t> bella del reame»</a:t>
            </a:r>
          </a:p>
        </p:txBody>
      </p:sp>
      <p:sp>
        <p:nvSpPr>
          <p:cNvPr id="4100" name="AutoShape 7">
            <a:hlinkClick r:id="" action="ppaction://hlinkshowjump?jump=nextslide" highlightClick="1"/>
          </p:cNvPr>
          <p:cNvSpPr>
            <a:spLocks noChangeArrowheads="1"/>
          </p:cNvSpPr>
          <p:nvPr/>
        </p:nvSpPr>
        <p:spPr bwMode="auto">
          <a:xfrm>
            <a:off x="8496300" y="6497638"/>
            <a:ext cx="647700" cy="360362"/>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sz="1800">
              <a:solidFill>
                <a:srgbClr val="FF66CC"/>
              </a:solidFill>
            </a:endParaRPr>
          </a:p>
        </p:txBody>
      </p:sp>
      <p:sp>
        <p:nvSpPr>
          <p:cNvPr id="2" name="Rettangolo 2"/>
          <p:cNvSpPr>
            <a:spLocks noChangeArrowheads="1"/>
          </p:cNvSpPr>
          <p:nvPr/>
        </p:nvSpPr>
        <p:spPr bwMode="auto">
          <a:xfrm>
            <a:off x="179388" y="549275"/>
            <a:ext cx="87137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sz="2400" b="1" dirty="0">
                <a:solidFill>
                  <a:srgbClr val="CC00CC"/>
                </a:solidFill>
                <a:latin typeface="Andalus" panose="02020603050405020304" pitchFamily="18" charset="-78"/>
                <a:cs typeface="Andalus" panose="02020603050405020304" pitchFamily="18" charset="-78"/>
              </a:rPr>
              <a:t>TAG: </a:t>
            </a:r>
            <a:r>
              <a:rPr lang="it-IT" dirty="0">
                <a:solidFill>
                  <a:srgbClr val="CC00CC"/>
                </a:solidFill>
                <a:latin typeface="Andalus" panose="02020603050405020304" pitchFamily="18" charset="-78"/>
                <a:cs typeface="Andalus" panose="02020603050405020304" pitchFamily="18" charset="-78"/>
              </a:rPr>
              <a:t>(cioè etichetta, marcatore, identificatore) è una parola chiave o un termine associato a un'informazione (un'immagine, una mappa geografica, un post, un video clip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p:cTn id="7" dur="1000" fill="hold"/>
                                        <p:tgtEl>
                                          <p:spTgt spid="4101"/>
                                        </p:tgtEl>
                                        <p:attrNameLst>
                                          <p:attrName>ppt_w</p:attrName>
                                        </p:attrNameLst>
                                      </p:cBhvr>
                                      <p:tavLst>
                                        <p:tav tm="0">
                                          <p:val>
                                            <p:strVal val="#ppt_w*0.70"/>
                                          </p:val>
                                        </p:tav>
                                        <p:tav tm="100000">
                                          <p:val>
                                            <p:strVal val="#ppt_w"/>
                                          </p:val>
                                        </p:tav>
                                      </p:tavLst>
                                    </p:anim>
                                    <p:anim calcmode="lin" valueType="num">
                                      <p:cBhvr>
                                        <p:cTn id="8" dur="1000" fill="hold"/>
                                        <p:tgtEl>
                                          <p:spTgt spid="4101"/>
                                        </p:tgtEl>
                                        <p:attrNameLst>
                                          <p:attrName>ppt_h</p:attrName>
                                        </p:attrNameLst>
                                      </p:cBhvr>
                                      <p:tavLst>
                                        <p:tav tm="0">
                                          <p:val>
                                            <p:strVal val="#ppt_h"/>
                                          </p:val>
                                        </p:tav>
                                        <p:tav tm="100000">
                                          <p:val>
                                            <p:strVal val="#ppt_h"/>
                                          </p:val>
                                        </p:tav>
                                      </p:tavLst>
                                    </p:anim>
                                    <p:animEffect transition="in" filter="fade">
                                      <p:cBhvr>
                                        <p:cTn id="9" dur="1000"/>
                                        <p:tgtEl>
                                          <p:spTgt spid="4101"/>
                                        </p:tgtEl>
                                      </p:cBhvr>
                                    </p:animEffect>
                                  </p:childTnLst>
                                </p:cTn>
                              </p:par>
                            </p:childTnLst>
                          </p:cTn>
                        </p:par>
                        <p:par>
                          <p:cTn id="10" fill="hold" nodeType="afterGroup">
                            <p:stCondLst>
                              <p:cond delay="1000"/>
                            </p:stCondLst>
                            <p:childTnLst>
                              <p:par>
                                <p:cTn id="11" presetID="49" presetClass="entr" presetSubtype="0" decel="100000" fill="hold" nodeType="afterEffect">
                                  <p:stCondLst>
                                    <p:cond delay="0"/>
                                  </p:stCondLst>
                                  <p:iterate type="lt">
                                    <p:tmPct val="0"/>
                                  </p:iterate>
                                  <p:childTnLst>
                                    <p:set>
                                      <p:cBhvr>
                                        <p:cTn id="12" dur="1" fill="hold">
                                          <p:stCondLst>
                                            <p:cond delay="0"/>
                                          </p:stCondLst>
                                        </p:cTn>
                                        <p:tgtEl>
                                          <p:spTgt spid="4102">
                                            <p:txEl>
                                              <p:pRg st="0" end="0"/>
                                            </p:txEl>
                                          </p:spTgt>
                                        </p:tgtEl>
                                        <p:attrNameLst>
                                          <p:attrName>style.visibility</p:attrName>
                                        </p:attrNameLst>
                                      </p:cBhvr>
                                      <p:to>
                                        <p:strVal val="visible"/>
                                      </p:to>
                                    </p:set>
                                    <p:anim calcmode="lin" valueType="num">
                                      <p:cBhvr>
                                        <p:cTn id="13" dur="1000" fill="hold"/>
                                        <p:tgtEl>
                                          <p:spTgt spid="4102">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102">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4102">
                                            <p:txEl>
                                              <p:pRg st="0" end="0"/>
                                            </p:txEl>
                                          </p:spTgt>
                                        </p:tgtEl>
                                        <p:attrNameLst>
                                          <p:attrName>style.rotation</p:attrName>
                                        </p:attrNameLst>
                                      </p:cBhvr>
                                      <p:tavLst>
                                        <p:tav tm="0">
                                          <p:val>
                                            <p:fltVal val="360"/>
                                          </p:val>
                                        </p:tav>
                                        <p:tav tm="100000">
                                          <p:val>
                                            <p:fltVal val="0"/>
                                          </p:val>
                                        </p:tav>
                                      </p:tavLst>
                                    </p:anim>
                                    <p:animEffect transition="in" filter="fade">
                                      <p:cBhvr>
                                        <p:cTn id="16" dur="1000"/>
                                        <p:tgtEl>
                                          <p:spTgt spid="4102">
                                            <p:txEl>
                                              <p:pRg st="0" end="0"/>
                                            </p:txEl>
                                          </p:spTgt>
                                        </p:tgtEl>
                                      </p:cBhvr>
                                    </p:animEffect>
                                  </p:childTnLst>
                                </p:cTn>
                              </p:par>
                            </p:childTnLst>
                          </p:cTn>
                        </p:par>
                        <p:par>
                          <p:cTn id="17" fill="hold" nodeType="afterGroup">
                            <p:stCondLst>
                              <p:cond delay="2000"/>
                            </p:stCondLst>
                            <p:childTnLst>
                              <p:par>
                                <p:cTn id="18" presetID="21" presetClass="emph" presetSubtype="0" fill="hold" nodeType="afterEffect">
                                  <p:stCondLst>
                                    <p:cond delay="0"/>
                                  </p:stCondLst>
                                  <p:iterate type="lt">
                                    <p:tmPct val="0"/>
                                  </p:iterate>
                                  <p:childTnLst>
                                    <p:animClr clrSpc="hsl" dir="cw">
                                      <p:cBhvr override="childStyle">
                                        <p:cTn id="19" dur="500" fill="hold"/>
                                        <p:tgtEl>
                                          <p:spTgt spid="4102">
                                            <p:txEl>
                                              <p:pRg st="0" end="0"/>
                                            </p:txEl>
                                          </p:spTgt>
                                        </p:tgtEl>
                                        <p:attrNameLst>
                                          <p:attrName>style.color</p:attrName>
                                        </p:attrNameLst>
                                      </p:cBhvr>
                                      <p:by>
                                        <p:hsl h="7200000" s="0" l="0"/>
                                      </p:by>
                                    </p:animClr>
                                    <p:animClr clrSpc="hsl" dir="cw">
                                      <p:cBhvr>
                                        <p:cTn id="20" dur="500" fill="hold"/>
                                        <p:tgtEl>
                                          <p:spTgt spid="4102">
                                            <p:txEl>
                                              <p:pRg st="0" end="0"/>
                                            </p:txEl>
                                          </p:spTgt>
                                        </p:tgtEl>
                                        <p:attrNameLst>
                                          <p:attrName>fillcolor</p:attrName>
                                        </p:attrNameLst>
                                      </p:cBhvr>
                                      <p:by>
                                        <p:hsl h="7200000" s="0" l="0"/>
                                      </p:by>
                                    </p:animClr>
                                    <p:animClr clrSpc="hsl" dir="cw">
                                      <p:cBhvr>
                                        <p:cTn id="21" dur="500" fill="hold"/>
                                        <p:tgtEl>
                                          <p:spTgt spid="4102">
                                            <p:txEl>
                                              <p:pRg st="0" end="0"/>
                                            </p:txEl>
                                          </p:spTgt>
                                        </p:tgtEl>
                                        <p:attrNameLst>
                                          <p:attrName>stroke.color</p:attrName>
                                        </p:attrNameLst>
                                      </p:cBhvr>
                                      <p:by>
                                        <p:hsl h="7200000" s="0" l="0"/>
                                      </p:by>
                                    </p:animClr>
                                    <p:set>
                                      <p:cBhvr>
                                        <p:cTn id="22" dur="500" fill="hold"/>
                                        <p:tgtEl>
                                          <p:spTgt spid="410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ChangeArrowheads="1"/>
          </p:cNvSpPr>
          <p:nvPr/>
        </p:nvSpPr>
        <p:spPr bwMode="auto">
          <a:xfrm>
            <a:off x="20638" y="571282"/>
            <a:ext cx="8964612"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sz="2400" b="1" dirty="0">
                <a:solidFill>
                  <a:srgbClr val="CC00CC"/>
                </a:solidFill>
                <a:latin typeface="Andalus" panose="02020603050405020304" pitchFamily="18" charset="-78"/>
                <a:cs typeface="Andalus" panose="02020603050405020304" pitchFamily="18" charset="-78"/>
              </a:rPr>
              <a:t>FOTORITOCCO: </a:t>
            </a:r>
            <a:r>
              <a:rPr lang="it-IT" sz="1800" dirty="0">
                <a:solidFill>
                  <a:srgbClr val="CC00CC"/>
                </a:solidFill>
                <a:latin typeface="Andalus" panose="02020603050405020304" pitchFamily="18" charset="-78"/>
                <a:cs typeface="Andalus" panose="02020603050405020304" pitchFamily="18" charset="-78"/>
              </a:rPr>
              <a:t>Il ritocco fotografico è l'insieme dei procedimenti che portano alla modifica di una fotografia, a scopo di migliorarne l'estetica, modificare il soggetto, eliminare o aggiungere particolari. I procedimenti, le metodologie, i risultati e le abilità in gioco variano molto se si ha a che fare con un supporto digitale o con un supporto analogico.</a:t>
            </a:r>
          </a:p>
        </p:txBody>
      </p:sp>
      <p:pic>
        <p:nvPicPr>
          <p:cNvPr id="512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465388"/>
            <a:ext cx="2733675"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9"/>
          <p:cNvSpPr>
            <a:spLocks noChangeArrowheads="1"/>
          </p:cNvSpPr>
          <p:nvPr/>
        </p:nvSpPr>
        <p:spPr bwMode="auto">
          <a:xfrm>
            <a:off x="395288" y="2098675"/>
            <a:ext cx="7353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sz="1800"/>
          </a:p>
        </p:txBody>
      </p:sp>
      <p:sp>
        <p:nvSpPr>
          <p:cNvPr id="5125" name="AutoShape 12">
            <a:hlinkClick r:id="" action="ppaction://hlinkshowjump?jump=nextslide" highlightClick="1"/>
          </p:cNvPr>
          <p:cNvSpPr>
            <a:spLocks noChangeArrowheads="1"/>
          </p:cNvSpPr>
          <p:nvPr/>
        </p:nvSpPr>
        <p:spPr bwMode="auto">
          <a:xfrm>
            <a:off x="8496300" y="6497638"/>
            <a:ext cx="647700" cy="360362"/>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sz="1800">
              <a:solidFill>
                <a:srgbClr val="FF66CC"/>
              </a:solidFill>
            </a:endParaRPr>
          </a:p>
        </p:txBody>
      </p:sp>
      <p:sp>
        <p:nvSpPr>
          <p:cNvPr id="5133" name="Text Box 13"/>
          <p:cNvSpPr txBox="1">
            <a:spLocks noChangeArrowheads="1"/>
          </p:cNvSpPr>
          <p:nvPr/>
        </p:nvSpPr>
        <p:spPr bwMode="auto">
          <a:xfrm>
            <a:off x="4716463" y="2465388"/>
            <a:ext cx="4427537"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sz="2000" b="1" dirty="0">
                <a:solidFill>
                  <a:srgbClr val="3333CC"/>
                </a:solidFill>
                <a:latin typeface="Harrington" panose="04040505050A02020702" pitchFamily="82" charset="0"/>
              </a:rPr>
              <a:t>Appresa la notizia di non essere più lei la più bella del reame, la matrigna ordina al cacciatore di uccidere Biancaneve. Il cacciatore porta la ragazza nel bosco ma nel vederla così indifesa e impaurita non trova il coraggio di portare a termine l’ordine della matrigna, dunque la invita a fuggire lontano dal castello e lui porterà alla crudele regina, una foto ritoccata del cuore di Biancaneve</a:t>
            </a:r>
            <a:endParaRPr lang="it-IT" sz="2000" b="1" dirty="0">
              <a:latin typeface="Harrington" panose="04040505050A02020702" pitchFamily="8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126"/>
                                        </p:tgtEl>
                                        <p:attrNameLst>
                                          <p:attrName>style.visibility</p:attrName>
                                        </p:attrNameLst>
                                      </p:cBhvr>
                                      <p:to>
                                        <p:strVal val="visible"/>
                                      </p:to>
                                    </p:set>
                                    <p:anim calcmode="lin" valueType="num">
                                      <p:cBhvr>
                                        <p:cTn id="7" dur="1000" fill="hold"/>
                                        <p:tgtEl>
                                          <p:spTgt spid="5126"/>
                                        </p:tgtEl>
                                        <p:attrNameLst>
                                          <p:attrName>ppt_w</p:attrName>
                                        </p:attrNameLst>
                                      </p:cBhvr>
                                      <p:tavLst>
                                        <p:tav tm="0">
                                          <p:val>
                                            <p:fltVal val="0"/>
                                          </p:val>
                                        </p:tav>
                                        <p:tav tm="100000">
                                          <p:val>
                                            <p:strVal val="#ppt_w"/>
                                          </p:val>
                                        </p:tav>
                                      </p:tavLst>
                                    </p:anim>
                                    <p:anim calcmode="lin" valueType="num">
                                      <p:cBhvr>
                                        <p:cTn id="8" dur="1000" fill="hold"/>
                                        <p:tgtEl>
                                          <p:spTgt spid="5126"/>
                                        </p:tgtEl>
                                        <p:attrNameLst>
                                          <p:attrName>ppt_h</p:attrName>
                                        </p:attrNameLst>
                                      </p:cBhvr>
                                      <p:tavLst>
                                        <p:tav tm="0">
                                          <p:val>
                                            <p:fltVal val="0"/>
                                          </p:val>
                                        </p:tav>
                                        <p:tav tm="100000">
                                          <p:val>
                                            <p:strVal val="#ppt_h"/>
                                          </p:val>
                                        </p:tav>
                                      </p:tavLst>
                                    </p:anim>
                                    <p:anim calcmode="lin" valueType="num">
                                      <p:cBhvr>
                                        <p:cTn id="9" dur="1000" fill="hold"/>
                                        <p:tgtEl>
                                          <p:spTgt spid="5126"/>
                                        </p:tgtEl>
                                        <p:attrNameLst>
                                          <p:attrName>style.rotation</p:attrName>
                                        </p:attrNameLst>
                                      </p:cBhvr>
                                      <p:tavLst>
                                        <p:tav tm="0">
                                          <p:val>
                                            <p:fltVal val="90"/>
                                          </p:val>
                                        </p:tav>
                                        <p:tav tm="100000">
                                          <p:val>
                                            <p:fltVal val="0"/>
                                          </p:val>
                                        </p:tav>
                                      </p:tavLst>
                                    </p:anim>
                                    <p:animEffect transition="in" filter="fade">
                                      <p:cBhvr>
                                        <p:cTn id="10" dur="1000"/>
                                        <p:tgtEl>
                                          <p:spTgt spid="5126"/>
                                        </p:tgtEl>
                                      </p:cBhvr>
                                    </p:animEffect>
                                  </p:childTnLst>
                                </p:cTn>
                              </p:par>
                            </p:childTnLst>
                          </p:cTn>
                        </p:par>
                        <p:par>
                          <p:cTn id="11" fill="hold" nodeType="afterGroup">
                            <p:stCondLst>
                              <p:cond delay="1000"/>
                            </p:stCondLst>
                            <p:childTnLst>
                              <p:par>
                                <p:cTn id="12" presetID="5" presetClass="entr" presetSubtype="10" fill="hold" nodeType="afterEffect">
                                  <p:stCondLst>
                                    <p:cond delay="0"/>
                                  </p:stCondLst>
                                  <p:childTnLst>
                                    <p:set>
                                      <p:cBhvr>
                                        <p:cTn id="13" dur="1" fill="hold">
                                          <p:stCondLst>
                                            <p:cond delay="0"/>
                                          </p:stCondLst>
                                        </p:cTn>
                                        <p:tgtEl>
                                          <p:spTgt spid="5124">
                                            <p:txEl>
                                              <p:pRg st="0" end="0"/>
                                            </p:txEl>
                                          </p:spTgt>
                                        </p:tgtEl>
                                        <p:attrNameLst>
                                          <p:attrName>style.visibility</p:attrName>
                                        </p:attrNameLst>
                                      </p:cBhvr>
                                      <p:to>
                                        <p:strVal val="visible"/>
                                      </p:to>
                                    </p:set>
                                    <p:animEffect transition="in" filter="checkerboard(across)">
                                      <p:cBhvr>
                                        <p:cTn id="14" dur="500"/>
                                        <p:tgtEl>
                                          <p:spTgt spid="5124">
                                            <p:txEl>
                                              <p:pRg st="0" end="0"/>
                                            </p:txEl>
                                          </p:spTgt>
                                        </p:tgtEl>
                                      </p:cBhvr>
                                    </p:animEffect>
                                  </p:childTnLst>
                                </p:cTn>
                              </p:par>
                            </p:childTnLst>
                          </p:cTn>
                        </p:par>
                        <p:par>
                          <p:cTn id="15" fill="hold" nodeType="afterGroup">
                            <p:stCondLst>
                              <p:cond delay="1500"/>
                            </p:stCondLst>
                            <p:childTnLst>
                              <p:par>
                                <p:cTn id="16" presetID="10" presetClass="entr" presetSubtype="0" fill="hold" nodeType="afterEffect">
                                  <p:stCondLst>
                                    <p:cond delay="0"/>
                                  </p:stCondLst>
                                  <p:childTnLst>
                                    <p:set>
                                      <p:cBhvr>
                                        <p:cTn id="17" dur="1" fill="hold">
                                          <p:stCondLst>
                                            <p:cond delay="0"/>
                                          </p:stCondLst>
                                        </p:cTn>
                                        <p:tgtEl>
                                          <p:spTgt spid="5124">
                                            <p:txEl>
                                              <p:pRg st="0" end="0"/>
                                            </p:txEl>
                                          </p:spTgt>
                                        </p:tgtEl>
                                        <p:attrNameLst>
                                          <p:attrName>style.visibility</p:attrName>
                                        </p:attrNameLst>
                                      </p:cBhvr>
                                      <p:to>
                                        <p:strVal val="visible"/>
                                      </p:to>
                                    </p:set>
                                    <p:animEffect transition="in" filter="fade">
                                      <p:cBhvr>
                                        <p:cTn id="18" dur="2000"/>
                                        <p:tgtEl>
                                          <p:spTgt spid="5124">
                                            <p:txEl>
                                              <p:pRg st="0" end="0"/>
                                            </p:txEl>
                                          </p:spTgt>
                                        </p:tgtEl>
                                      </p:cBhvr>
                                    </p:animEffect>
                                  </p:childTnLst>
                                </p:cTn>
                              </p:par>
                            </p:childTnLst>
                          </p:cTn>
                        </p:par>
                        <p:par>
                          <p:cTn id="19" fill="hold" nodeType="afterGroup">
                            <p:stCondLst>
                              <p:cond delay="3500"/>
                            </p:stCondLst>
                            <p:childTnLst>
                              <p:par>
                                <p:cTn id="20" presetID="21" presetClass="emph" presetSubtype="0" fill="hold" grpId="0" nodeType="afterEffect">
                                  <p:stCondLst>
                                    <p:cond delay="0"/>
                                  </p:stCondLst>
                                  <p:childTnLst>
                                    <p:animClr clrSpc="hsl" dir="cw">
                                      <p:cBhvr override="childStyle">
                                        <p:cTn id="21" dur="500" fill="hold"/>
                                        <p:tgtEl>
                                          <p:spTgt spid="5124">
                                            <p:txEl>
                                              <p:pRg st="0" end="0"/>
                                            </p:txEl>
                                          </p:spTgt>
                                        </p:tgtEl>
                                        <p:attrNameLst>
                                          <p:attrName>style.color</p:attrName>
                                        </p:attrNameLst>
                                      </p:cBhvr>
                                      <p:by>
                                        <p:hsl h="7200000" s="0" l="0"/>
                                      </p:by>
                                    </p:animClr>
                                    <p:animClr clrSpc="hsl" dir="cw">
                                      <p:cBhvr>
                                        <p:cTn id="22" dur="500" fill="hold"/>
                                        <p:tgtEl>
                                          <p:spTgt spid="5124">
                                            <p:txEl>
                                              <p:pRg st="0" end="0"/>
                                            </p:txEl>
                                          </p:spTgt>
                                        </p:tgtEl>
                                        <p:attrNameLst>
                                          <p:attrName>fillcolor</p:attrName>
                                        </p:attrNameLst>
                                      </p:cBhvr>
                                      <p:by>
                                        <p:hsl h="7200000" s="0" l="0"/>
                                      </p:by>
                                    </p:animClr>
                                    <p:animClr clrSpc="hsl" dir="cw">
                                      <p:cBhvr>
                                        <p:cTn id="23" dur="500" fill="hold"/>
                                        <p:tgtEl>
                                          <p:spTgt spid="5124">
                                            <p:txEl>
                                              <p:pRg st="0" end="0"/>
                                            </p:txEl>
                                          </p:spTgt>
                                        </p:tgtEl>
                                        <p:attrNameLst>
                                          <p:attrName>stroke.color</p:attrName>
                                        </p:attrNameLst>
                                      </p:cBhvr>
                                      <p:by>
                                        <p:hsl h="7200000" s="0" l="0"/>
                                      </p:by>
                                    </p:animClr>
                                    <p:set>
                                      <p:cBhvr>
                                        <p:cTn id="24" dur="500" fill="hold"/>
                                        <p:tgtEl>
                                          <p:spTgt spid="5124">
                                            <p:txEl>
                                              <p:pRg st="0" end="0"/>
                                            </p:txEl>
                                          </p:spTgt>
                                        </p:tgtEl>
                                        <p:attrNameLst>
                                          <p:attrName>fill.type</p:attrName>
                                        </p:attrNameLst>
                                      </p:cBhvr>
                                      <p:to>
                                        <p:strVal val="solid"/>
                                      </p:to>
                                    </p:set>
                                  </p:childTnLst>
                                </p:cTn>
                              </p:par>
                            </p:childTnLst>
                          </p:cTn>
                        </p:par>
                        <p:par>
                          <p:cTn id="25" fill="hold" nodeType="afterGroup">
                            <p:stCondLst>
                              <p:cond delay="4000"/>
                            </p:stCondLst>
                            <p:childTnLst>
                              <p:par>
                                <p:cTn id="26" presetID="55" presetClass="entr" presetSubtype="0" fill="hold" nodeType="afterEffect">
                                  <p:stCondLst>
                                    <p:cond delay="0"/>
                                  </p:stCondLst>
                                  <p:childTnLst>
                                    <p:set>
                                      <p:cBhvr>
                                        <p:cTn id="27" dur="1" fill="hold">
                                          <p:stCondLst>
                                            <p:cond delay="0"/>
                                          </p:stCondLst>
                                        </p:cTn>
                                        <p:tgtEl>
                                          <p:spTgt spid="5133">
                                            <p:txEl>
                                              <p:pRg st="0" end="0"/>
                                            </p:txEl>
                                          </p:spTgt>
                                        </p:tgtEl>
                                        <p:attrNameLst>
                                          <p:attrName>style.visibility</p:attrName>
                                        </p:attrNameLst>
                                      </p:cBhvr>
                                      <p:to>
                                        <p:strVal val="visible"/>
                                      </p:to>
                                    </p:set>
                                    <p:anim calcmode="lin" valueType="num">
                                      <p:cBhvr>
                                        <p:cTn id="28" dur="2000" fill="hold"/>
                                        <p:tgtEl>
                                          <p:spTgt spid="5133">
                                            <p:txEl>
                                              <p:pRg st="0" end="0"/>
                                            </p:txEl>
                                          </p:spTgt>
                                        </p:tgtEl>
                                        <p:attrNameLst>
                                          <p:attrName>ppt_w</p:attrName>
                                        </p:attrNameLst>
                                      </p:cBhvr>
                                      <p:tavLst>
                                        <p:tav tm="0">
                                          <p:val>
                                            <p:strVal val="#ppt_w*0.70"/>
                                          </p:val>
                                        </p:tav>
                                        <p:tav tm="100000">
                                          <p:val>
                                            <p:strVal val="#ppt_w"/>
                                          </p:val>
                                        </p:tav>
                                      </p:tavLst>
                                    </p:anim>
                                    <p:anim calcmode="lin" valueType="num">
                                      <p:cBhvr>
                                        <p:cTn id="29" dur="2000" fill="hold"/>
                                        <p:tgtEl>
                                          <p:spTgt spid="5133">
                                            <p:txEl>
                                              <p:pRg st="0" end="0"/>
                                            </p:txEl>
                                          </p:spTgt>
                                        </p:tgtEl>
                                        <p:attrNameLst>
                                          <p:attrName>ppt_h</p:attrName>
                                        </p:attrNameLst>
                                      </p:cBhvr>
                                      <p:tavLst>
                                        <p:tav tm="0">
                                          <p:val>
                                            <p:strVal val="#ppt_h"/>
                                          </p:val>
                                        </p:tav>
                                        <p:tav tm="100000">
                                          <p:val>
                                            <p:strVal val="#ppt_h"/>
                                          </p:val>
                                        </p:tav>
                                      </p:tavLst>
                                    </p:anim>
                                    <p:animEffect transition="in" filter="fade">
                                      <p:cBhvr>
                                        <p:cTn id="30" dur="2000"/>
                                        <p:tgtEl>
                                          <p:spTgt spid="5133">
                                            <p:txEl>
                                              <p:pRg st="0" end="0"/>
                                            </p:txEl>
                                          </p:spTgt>
                                        </p:tgtEl>
                                      </p:cBhvr>
                                    </p:animEffect>
                                  </p:childTnLst>
                                </p:cTn>
                              </p:par>
                            </p:childTnLst>
                          </p:cTn>
                        </p:par>
                        <p:par>
                          <p:cTn id="31" fill="hold" nodeType="afterGroup">
                            <p:stCondLst>
                              <p:cond delay="6000"/>
                            </p:stCondLst>
                            <p:childTnLst>
                              <p:par>
                                <p:cTn id="32" presetID="21" presetClass="emph" presetSubtype="0" fill="hold" grpId="0" nodeType="afterEffect">
                                  <p:stCondLst>
                                    <p:cond delay="0"/>
                                  </p:stCondLst>
                                  <p:childTnLst>
                                    <p:animClr clrSpc="hsl" dir="cw">
                                      <p:cBhvr override="childStyle">
                                        <p:cTn id="33" dur="2000" fill="hold"/>
                                        <p:tgtEl>
                                          <p:spTgt spid="5133">
                                            <p:txEl>
                                              <p:pRg st="0" end="0"/>
                                            </p:txEl>
                                          </p:spTgt>
                                        </p:tgtEl>
                                        <p:attrNameLst>
                                          <p:attrName>style.color</p:attrName>
                                        </p:attrNameLst>
                                      </p:cBhvr>
                                      <p:by>
                                        <p:hsl h="7200000" s="0" l="0"/>
                                      </p:by>
                                    </p:animClr>
                                    <p:animClr clrSpc="hsl" dir="cw">
                                      <p:cBhvr>
                                        <p:cTn id="34" dur="2000" fill="hold"/>
                                        <p:tgtEl>
                                          <p:spTgt spid="5133">
                                            <p:txEl>
                                              <p:pRg st="0" end="0"/>
                                            </p:txEl>
                                          </p:spTgt>
                                        </p:tgtEl>
                                        <p:attrNameLst>
                                          <p:attrName>fillcolor</p:attrName>
                                        </p:attrNameLst>
                                      </p:cBhvr>
                                      <p:by>
                                        <p:hsl h="7200000" s="0" l="0"/>
                                      </p:by>
                                    </p:animClr>
                                    <p:animClr clrSpc="hsl" dir="cw">
                                      <p:cBhvr>
                                        <p:cTn id="35" dur="2000" fill="hold"/>
                                        <p:tgtEl>
                                          <p:spTgt spid="5133">
                                            <p:txEl>
                                              <p:pRg st="0" end="0"/>
                                            </p:txEl>
                                          </p:spTgt>
                                        </p:tgtEl>
                                        <p:attrNameLst>
                                          <p:attrName>stroke.color</p:attrName>
                                        </p:attrNameLst>
                                      </p:cBhvr>
                                      <p:by>
                                        <p:hsl h="7200000" s="0" l="0"/>
                                      </p:by>
                                    </p:animClr>
                                    <p:set>
                                      <p:cBhvr>
                                        <p:cTn id="36" dur="2000" fill="hold"/>
                                        <p:tgtEl>
                                          <p:spTgt spid="513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allAtOnce"/>
      <p:bldP spid="513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 y="2054225"/>
            <a:ext cx="4979988" cy="368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5"/>
          <p:cNvSpPr txBox="1">
            <a:spLocks noChangeArrowheads="1"/>
          </p:cNvSpPr>
          <p:nvPr/>
        </p:nvSpPr>
        <p:spPr bwMode="auto">
          <a:xfrm>
            <a:off x="5372100" y="2054225"/>
            <a:ext cx="3779838"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sz="2000" b="1" dirty="0">
                <a:solidFill>
                  <a:srgbClr val="3333CC"/>
                </a:solidFill>
                <a:latin typeface="Harrington" panose="04040505050A02020702" pitchFamily="82" charset="0"/>
              </a:rPr>
              <a:t>La regina  scopre in poco tempo l’inganno del cacciatore le è bastato reinterrogare lo specchio e scoprire che Biancaneve era ancora la più bella del reame, decide allora di cercarla e tramite il segnale </a:t>
            </a:r>
            <a:r>
              <a:rPr lang="it-IT" sz="2000" b="1" dirty="0" err="1">
                <a:solidFill>
                  <a:srgbClr val="3333CC"/>
                </a:solidFill>
                <a:latin typeface="Harrington" panose="04040505050A02020702" pitchFamily="82" charset="0"/>
              </a:rPr>
              <a:t>gps</a:t>
            </a:r>
            <a:r>
              <a:rPr lang="it-IT" sz="2000" b="1" dirty="0">
                <a:solidFill>
                  <a:srgbClr val="3333CC"/>
                </a:solidFill>
                <a:latin typeface="Harrington" panose="04040505050A02020702" pitchFamily="82" charset="0"/>
              </a:rPr>
              <a:t> del suo </a:t>
            </a:r>
            <a:r>
              <a:rPr lang="it-IT" sz="2000" b="1" dirty="0" err="1">
                <a:solidFill>
                  <a:srgbClr val="3333CC"/>
                </a:solidFill>
                <a:latin typeface="Harrington" panose="04040505050A02020702" pitchFamily="82" charset="0"/>
              </a:rPr>
              <a:t>smartphone</a:t>
            </a:r>
            <a:r>
              <a:rPr lang="it-IT" sz="2000" b="1" dirty="0">
                <a:solidFill>
                  <a:srgbClr val="3333CC"/>
                </a:solidFill>
                <a:latin typeface="Harrington" panose="04040505050A02020702" pitchFamily="82" charset="0"/>
              </a:rPr>
              <a:t> scopre ben presto che è nascosta nel bosco ospitata da sette nanetti che la trattano come una nipotina.</a:t>
            </a:r>
          </a:p>
        </p:txBody>
      </p:sp>
      <p:sp>
        <p:nvSpPr>
          <p:cNvPr id="2" name="AutoShape 7">
            <a:hlinkClick r:id="" action="ppaction://hlinkshowjump?jump=nextslide" highlightClick="1"/>
          </p:cNvPr>
          <p:cNvSpPr>
            <a:spLocks noChangeArrowheads="1"/>
          </p:cNvSpPr>
          <p:nvPr/>
        </p:nvSpPr>
        <p:spPr bwMode="auto">
          <a:xfrm>
            <a:off x="8496300" y="6497638"/>
            <a:ext cx="647700" cy="360362"/>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sz="1800">
              <a:solidFill>
                <a:srgbClr val="FF66CC"/>
              </a:solidFill>
            </a:endParaRPr>
          </a:p>
        </p:txBody>
      </p:sp>
      <p:sp>
        <p:nvSpPr>
          <p:cNvPr id="6152" name="Text Box 8"/>
          <p:cNvSpPr txBox="1">
            <a:spLocks noChangeArrowheads="1"/>
          </p:cNvSpPr>
          <p:nvPr/>
        </p:nvSpPr>
        <p:spPr bwMode="auto">
          <a:xfrm>
            <a:off x="647700" y="5661025"/>
            <a:ext cx="8496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sz="2400">
              <a:solidFill>
                <a:srgbClr val="3333CC"/>
              </a:solidFill>
              <a:latin typeface="Comic Sans MS" panose="030F0702030302020204" pitchFamily="66" charset="0"/>
            </a:endParaRPr>
          </a:p>
          <a:p>
            <a:pPr eaLnBrk="1" hangingPunct="1">
              <a:spcBef>
                <a:spcPct val="0"/>
              </a:spcBef>
              <a:buFontTx/>
              <a:buNone/>
            </a:pPr>
            <a:r>
              <a:rPr lang="it-IT" sz="2400">
                <a:solidFill>
                  <a:srgbClr val="3333CC"/>
                </a:solidFill>
                <a:latin typeface="Comic Sans MS" panose="030F0702030302020204" pitchFamily="66" charset="0"/>
              </a:rPr>
              <a:t>. </a:t>
            </a:r>
          </a:p>
        </p:txBody>
      </p:sp>
      <p:sp>
        <p:nvSpPr>
          <p:cNvPr id="6156" name="Text Box 12"/>
          <p:cNvSpPr txBox="1">
            <a:spLocks noChangeArrowheads="1"/>
          </p:cNvSpPr>
          <p:nvPr/>
        </p:nvSpPr>
        <p:spPr bwMode="auto">
          <a:xfrm>
            <a:off x="247650" y="104775"/>
            <a:ext cx="87169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sz="2400" dirty="0">
                <a:solidFill>
                  <a:srgbClr val="CC00CC"/>
                </a:solidFill>
                <a:latin typeface="Andalus" panose="02020603050405020304" pitchFamily="18" charset="-78"/>
                <a:cs typeface="Andalus" panose="02020603050405020304" pitchFamily="18" charset="-78"/>
              </a:rPr>
              <a:t>GPS</a:t>
            </a:r>
            <a:r>
              <a:rPr lang="it-IT" sz="2400" dirty="0" smtClean="0">
                <a:solidFill>
                  <a:srgbClr val="CC00CC"/>
                </a:solidFill>
                <a:latin typeface="Andalus" panose="02020603050405020304" pitchFamily="18" charset="-78"/>
                <a:cs typeface="Andalus" panose="02020603050405020304" pitchFamily="18" charset="-78"/>
              </a:rPr>
              <a:t>: </a:t>
            </a:r>
            <a:r>
              <a:rPr lang="it-IT" sz="1800" dirty="0" smtClean="0">
                <a:solidFill>
                  <a:srgbClr val="CC00CC"/>
                </a:solidFill>
                <a:latin typeface="Andalus" panose="02020603050405020304" pitchFamily="18" charset="-78"/>
                <a:cs typeface="Andalus" panose="02020603050405020304" pitchFamily="18" charset="-78"/>
              </a:rPr>
              <a:t>Il </a:t>
            </a:r>
            <a:r>
              <a:rPr lang="it-IT" sz="1800" dirty="0">
                <a:solidFill>
                  <a:srgbClr val="CC00CC"/>
                </a:solidFill>
                <a:latin typeface="Andalus" panose="02020603050405020304" pitchFamily="18" charset="-78"/>
                <a:cs typeface="Andalus" panose="02020603050405020304" pitchFamily="18" charset="-78"/>
              </a:rPr>
              <a:t>Sistema di Posizionamento Globale (in inglese: Global </a:t>
            </a:r>
            <a:r>
              <a:rPr lang="it-IT" sz="1800" dirty="0" err="1">
                <a:solidFill>
                  <a:srgbClr val="CC00CC"/>
                </a:solidFill>
                <a:latin typeface="Andalus" panose="02020603050405020304" pitchFamily="18" charset="-78"/>
                <a:cs typeface="Andalus" panose="02020603050405020304" pitchFamily="18" charset="-78"/>
              </a:rPr>
              <a:t>Positioning</a:t>
            </a:r>
            <a:r>
              <a:rPr lang="it-IT" sz="1800" dirty="0">
                <a:solidFill>
                  <a:srgbClr val="CC00CC"/>
                </a:solidFill>
                <a:latin typeface="Andalus" panose="02020603050405020304" pitchFamily="18" charset="-78"/>
                <a:cs typeface="Andalus" panose="02020603050405020304" pitchFamily="18" charset="-78"/>
              </a:rPr>
              <a:t> System, abbreviato GPS, è un sistema di posizionamento e navigazione satellitare, fornisce ad un terminale mobile o ricevitore GPS informazioni sulle sue coordinate geografiche ed orario, in ogni condizione meteorologica, ovunque sulla Terra o nelle sue immediate vicinanze ove vi sia un contatto privo di ostacoli.</a:t>
            </a:r>
          </a:p>
        </p:txBody>
      </p:sp>
      <p:pic>
        <p:nvPicPr>
          <p:cNvPr id="6159" name="sillysng.mid">
            <a:hlinkClick r:id="" action="ppaction://media"/>
          </p:cNvPr>
          <p:cNvPicPr>
            <a:picLocks noRot="1" noChangeAspect="1" noChangeArrowheads="1"/>
          </p:cNvPicPr>
          <p:nvPr>
            <a:audioFile r:link="rId1"/>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21600000">
                                      <p:cBhvr>
                                        <p:cTn id="6" dur="2000" fill="hold"/>
                                        <p:tgtEl>
                                          <p:spTgt spid="6148"/>
                                        </p:tgtEl>
                                        <p:attrNameLst>
                                          <p:attrName>r</p:attrName>
                                        </p:attrNameLst>
                                      </p:cBhvr>
                                    </p:animRot>
                                  </p:childTnLst>
                                </p:cTn>
                              </p:par>
                            </p:childTnLst>
                          </p:cTn>
                        </p:par>
                        <p:par>
                          <p:cTn id="7" fill="hold" nodeType="afterGroup">
                            <p:stCondLst>
                              <p:cond delay="2000"/>
                            </p:stCondLst>
                            <p:childTnLst>
                              <p:par>
                                <p:cTn id="8" presetID="1" presetClass="mediacall" presetSubtype="0" fill="hold" nodeType="afterEffect">
                                  <p:stCondLst>
                                    <p:cond delay="0"/>
                                  </p:stCondLst>
                                  <p:childTnLst>
                                    <p:cmd type="call" cmd="playFrom(0.0)">
                                      <p:cBhvr>
                                        <p:cTn id="9" dur="1" fill="hold"/>
                                        <p:tgtEl>
                                          <p:spTgt spid="6159"/>
                                        </p:tgtEl>
                                      </p:cBhvr>
                                    </p:cmd>
                                  </p:childTnLst>
                                </p:cTn>
                              </p:par>
                            </p:childTnLst>
                          </p:cTn>
                        </p:par>
                        <p:par>
                          <p:cTn id="10" fill="hold" nodeType="afterGroup">
                            <p:stCondLst>
                              <p:cond delay="2000"/>
                            </p:stCondLst>
                            <p:childTnLst>
                              <p:par>
                                <p:cTn id="11" presetID="25" presetClass="entr" presetSubtype="0" fill="hold" grpId="0" nodeType="afterEffect">
                                  <p:stCondLst>
                                    <p:cond delay="0"/>
                                  </p:stCondLst>
                                  <p:childTnLst>
                                    <p:set>
                                      <p:cBhvr>
                                        <p:cTn id="12" dur="1" fill="hold">
                                          <p:stCondLst>
                                            <p:cond delay="0"/>
                                          </p:stCondLst>
                                        </p:cTn>
                                        <p:tgtEl>
                                          <p:spTgt spid="6156">
                                            <p:txEl>
                                              <p:pRg st="0" end="0"/>
                                            </p:txEl>
                                          </p:spTgt>
                                        </p:tgtEl>
                                        <p:attrNameLst>
                                          <p:attrName>style.visibility</p:attrName>
                                        </p:attrNameLst>
                                      </p:cBhvr>
                                      <p:to>
                                        <p:strVal val="visible"/>
                                      </p:to>
                                    </p:set>
                                    <p:anim calcmode="lin" valueType="num">
                                      <p:cBhvr>
                                        <p:cTn id="13" dur="500" decel="50000" fill="hold">
                                          <p:stCondLst>
                                            <p:cond delay="0"/>
                                          </p:stCondLst>
                                        </p:cTn>
                                        <p:tgtEl>
                                          <p:spTgt spid="6156">
                                            <p:txEl>
                                              <p:pRg st="0" end="0"/>
                                            </p:txEl>
                                          </p:spTgt>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6156">
                                            <p:txEl>
                                              <p:pRg st="0" end="0"/>
                                            </p:txEl>
                                          </p:spTgt>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6156">
                                            <p:txEl>
                                              <p:pRg st="0" end="0"/>
                                            </p:txEl>
                                          </p:spTgt>
                                        </p:tgtEl>
                                        <p:attrNameLst>
                                          <p:attrName>ppt_w</p:attrName>
                                        </p:attrNameLst>
                                      </p:cBhvr>
                                      <p:tavLst>
                                        <p:tav tm="0">
                                          <p:val>
                                            <p:strVal val="#ppt_w*.05"/>
                                          </p:val>
                                        </p:tav>
                                        <p:tav tm="100000">
                                          <p:val>
                                            <p:strVal val="#ppt_w"/>
                                          </p:val>
                                        </p:tav>
                                      </p:tavLst>
                                    </p:anim>
                                    <p:anim calcmode="lin" valueType="num">
                                      <p:cBhvr>
                                        <p:cTn id="16" dur="1000" fill="hold"/>
                                        <p:tgtEl>
                                          <p:spTgt spid="6156">
                                            <p:txEl>
                                              <p:pRg st="0" end="0"/>
                                            </p:txEl>
                                          </p:spTgt>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6156">
                                            <p:txEl>
                                              <p:pRg st="0" end="0"/>
                                            </p:txEl>
                                          </p:spTgt>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6156">
                                            <p:txEl>
                                              <p:pRg st="0" end="0"/>
                                            </p:txEl>
                                          </p:spTgt>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6156">
                                            <p:txEl>
                                              <p:pRg st="0" end="0"/>
                                            </p:txEl>
                                          </p:spTgt>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6156">
                                            <p:txEl>
                                              <p:pRg st="0" end="0"/>
                                            </p:txEl>
                                          </p:spTgt>
                                        </p:tgtEl>
                                      </p:cBhvr>
                                    </p:animEffect>
                                  </p:childTnLst>
                                </p:cTn>
                              </p:par>
                            </p:childTnLst>
                          </p:cTn>
                        </p:par>
                        <p:par>
                          <p:cTn id="21" fill="hold" nodeType="afterGroup">
                            <p:stCondLst>
                              <p:cond delay="3000"/>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6149">
                                            <p:txEl>
                                              <p:pRg st="0" end="0"/>
                                            </p:txEl>
                                          </p:spTgt>
                                        </p:tgtEl>
                                        <p:attrNameLst>
                                          <p:attrName>style.visibility</p:attrName>
                                        </p:attrNameLst>
                                      </p:cBhvr>
                                      <p:to>
                                        <p:strVal val="visible"/>
                                      </p:to>
                                    </p:set>
                                    <p:anim by="(-#ppt_w*2)" calcmode="lin" valueType="num">
                                      <p:cBhvr rctx="PPT">
                                        <p:cTn id="24" dur="250" autoRev="1" fill="hold">
                                          <p:stCondLst>
                                            <p:cond delay="0"/>
                                          </p:stCondLst>
                                        </p:cTn>
                                        <p:tgtEl>
                                          <p:spTgt spid="6149">
                                            <p:txEl>
                                              <p:pRg st="0" end="0"/>
                                            </p:txEl>
                                          </p:spTgt>
                                        </p:tgtEl>
                                        <p:attrNameLst>
                                          <p:attrName>ppt_w</p:attrName>
                                        </p:attrNameLst>
                                      </p:cBhvr>
                                    </p:anim>
                                    <p:anim by="(#ppt_w*0.50)" calcmode="lin" valueType="num">
                                      <p:cBhvr>
                                        <p:cTn id="25" dur="250" decel="50000" autoRev="1" fill="hold">
                                          <p:stCondLst>
                                            <p:cond delay="0"/>
                                          </p:stCondLst>
                                        </p:cTn>
                                        <p:tgtEl>
                                          <p:spTgt spid="6149">
                                            <p:txEl>
                                              <p:pRg st="0" end="0"/>
                                            </p:txEl>
                                          </p:spTgt>
                                        </p:tgtEl>
                                        <p:attrNameLst>
                                          <p:attrName>ppt_x</p:attrName>
                                        </p:attrNameLst>
                                      </p:cBhvr>
                                    </p:anim>
                                    <p:anim from="(-#ppt_h/2)" to="(#ppt_y)" calcmode="lin" valueType="num">
                                      <p:cBhvr>
                                        <p:cTn id="26" dur="500" fill="hold">
                                          <p:stCondLst>
                                            <p:cond delay="0"/>
                                          </p:stCondLst>
                                        </p:cTn>
                                        <p:tgtEl>
                                          <p:spTgt spid="6149">
                                            <p:txEl>
                                              <p:pRg st="0" end="0"/>
                                            </p:txEl>
                                          </p:spTgt>
                                        </p:tgtEl>
                                        <p:attrNameLst>
                                          <p:attrName>ppt_y</p:attrName>
                                        </p:attrNameLst>
                                      </p:cBhvr>
                                    </p:anim>
                                    <p:animRot by="21600000">
                                      <p:cBhvr>
                                        <p:cTn id="27" dur="500" fill="hold">
                                          <p:stCondLst>
                                            <p:cond delay="0"/>
                                          </p:stCondLst>
                                        </p:cTn>
                                        <p:tgtEl>
                                          <p:spTgt spid="6149">
                                            <p:txEl>
                                              <p:pRg st="0" end="0"/>
                                            </p:txEl>
                                          </p:spTgt>
                                        </p:tgtEl>
                                        <p:attrNameLst>
                                          <p:attrName>r</p:attrName>
                                        </p:attrNameLst>
                                      </p:cBhvr>
                                    </p:animRot>
                                  </p:childTnLst>
                                </p:cTn>
                              </p:par>
                            </p:childTnLst>
                          </p:cTn>
                        </p:par>
                        <p:par>
                          <p:cTn id="28" fill="hold" nodeType="afterGroup">
                            <p:stCondLst>
                              <p:cond delay="17150"/>
                            </p:stCondLst>
                            <p:childTnLst>
                              <p:par>
                                <p:cTn id="29" presetID="19" presetClass="emph" presetSubtype="0" fill="hold" nodeType="afterEffect">
                                  <p:stCondLst>
                                    <p:cond delay="0"/>
                                  </p:stCondLst>
                                  <p:iterate type="lt">
                                    <p:tmPct val="0"/>
                                  </p:iterate>
                                  <p:childTnLst>
                                    <p:animClr clrSpc="rgb" dir="cw">
                                      <p:cBhvr override="childStyle">
                                        <p:cTn id="30" dur="5000" fill="hold"/>
                                        <p:tgtEl>
                                          <p:spTgt spid="6149">
                                            <p:txEl>
                                              <p:pRg st="0" end="0"/>
                                            </p:txEl>
                                          </p:spTgt>
                                        </p:tgtEl>
                                        <p:attrNameLst>
                                          <p:attrName>style.color</p:attrName>
                                        </p:attrNameLst>
                                      </p:cBhvr>
                                      <p:to>
                                        <a:srgbClr val="FF9900"/>
                                      </p:to>
                                    </p:animClr>
                                    <p:animClr clrSpc="rgb" dir="cw">
                                      <p:cBhvr>
                                        <p:cTn id="31" dur="5000" fill="hold"/>
                                        <p:tgtEl>
                                          <p:spTgt spid="6149">
                                            <p:txEl>
                                              <p:pRg st="0" end="0"/>
                                            </p:txEl>
                                          </p:spTgt>
                                        </p:tgtEl>
                                        <p:attrNameLst>
                                          <p:attrName>fillcolor</p:attrName>
                                        </p:attrNameLst>
                                      </p:cBhvr>
                                      <p:to>
                                        <a:srgbClr val="FF9900"/>
                                      </p:to>
                                    </p:animClr>
                                    <p:set>
                                      <p:cBhvr>
                                        <p:cTn id="32" dur="5000" fill="hold"/>
                                        <p:tgtEl>
                                          <p:spTgt spid="6149">
                                            <p:txEl>
                                              <p:pRg st="0" end="0"/>
                                            </p:txEl>
                                          </p:spTgt>
                                        </p:tgtEl>
                                        <p:attrNameLst>
                                          <p:attrName>fill.type</p:attrName>
                                        </p:attrNameLst>
                                      </p:cBhvr>
                                      <p:to>
                                        <p:strVal val="solid"/>
                                      </p:to>
                                    </p:set>
                                    <p:set>
                                      <p:cBhvr>
                                        <p:cTn id="33" dur="5000" fill="hold"/>
                                        <p:tgtEl>
                                          <p:spTgt spid="6149">
                                            <p:txEl>
                                              <p:pRg st="0" end="0"/>
                                            </p:txEl>
                                          </p:spTgt>
                                        </p:tgtEl>
                                        <p:attrNameLst>
                                          <p:attrName>fill.on</p:attrName>
                                        </p:attrNameLst>
                                      </p:cBhvr>
                                      <p:to>
                                        <p:strVal val="true"/>
                                      </p:to>
                                    </p:set>
                                  </p:childTnLst>
                                </p:cTn>
                              </p:par>
                            </p:childTnLst>
                          </p:cTn>
                        </p:par>
                        <p:par>
                          <p:cTn id="34" fill="hold" nodeType="afterGroup">
                            <p:stCondLst>
                              <p:cond delay="22150"/>
                            </p:stCondLst>
                            <p:childTnLst>
                              <p:par>
                                <p:cTn id="35" presetID="55" presetClass="entr" presetSubtype="0" fill="hold" grpId="0" nodeType="afterEffect">
                                  <p:stCondLst>
                                    <p:cond delay="0"/>
                                  </p:stCondLst>
                                  <p:childTnLst>
                                    <p:set>
                                      <p:cBhvr>
                                        <p:cTn id="36" dur="1" fill="hold">
                                          <p:stCondLst>
                                            <p:cond delay="0"/>
                                          </p:stCondLst>
                                        </p:cTn>
                                        <p:tgtEl>
                                          <p:spTgt spid="6152"/>
                                        </p:tgtEl>
                                        <p:attrNameLst>
                                          <p:attrName>style.visibility</p:attrName>
                                        </p:attrNameLst>
                                      </p:cBhvr>
                                      <p:to>
                                        <p:strVal val="visible"/>
                                      </p:to>
                                    </p:set>
                                    <p:anim calcmode="lin" valueType="num">
                                      <p:cBhvr>
                                        <p:cTn id="37" dur="1000" fill="hold"/>
                                        <p:tgtEl>
                                          <p:spTgt spid="6152"/>
                                        </p:tgtEl>
                                        <p:attrNameLst>
                                          <p:attrName>ppt_w</p:attrName>
                                        </p:attrNameLst>
                                      </p:cBhvr>
                                      <p:tavLst>
                                        <p:tav tm="0">
                                          <p:val>
                                            <p:strVal val="#ppt_w*0.70"/>
                                          </p:val>
                                        </p:tav>
                                        <p:tav tm="100000">
                                          <p:val>
                                            <p:strVal val="#ppt_w"/>
                                          </p:val>
                                        </p:tav>
                                      </p:tavLst>
                                    </p:anim>
                                    <p:anim calcmode="lin" valueType="num">
                                      <p:cBhvr>
                                        <p:cTn id="38" dur="1000" fill="hold"/>
                                        <p:tgtEl>
                                          <p:spTgt spid="6152"/>
                                        </p:tgtEl>
                                        <p:attrNameLst>
                                          <p:attrName>ppt_h</p:attrName>
                                        </p:attrNameLst>
                                      </p:cBhvr>
                                      <p:tavLst>
                                        <p:tav tm="0">
                                          <p:val>
                                            <p:strVal val="#ppt_h"/>
                                          </p:val>
                                        </p:tav>
                                        <p:tav tm="100000">
                                          <p:val>
                                            <p:strVal val="#ppt_h"/>
                                          </p:val>
                                        </p:tav>
                                      </p:tavLst>
                                    </p:anim>
                                    <p:animEffect transition="in" filter="fade">
                                      <p:cBhvr>
                                        <p:cTn id="39" dur="1000"/>
                                        <p:tgtEl>
                                          <p:spTgt spid="6152"/>
                                        </p:tgtEl>
                                      </p:cBhvr>
                                    </p:animEffect>
                                  </p:childTnLst>
                                </p:cTn>
                              </p:par>
                            </p:childTnLst>
                          </p:cTn>
                        </p:par>
                        <p:par>
                          <p:cTn id="40" fill="hold" nodeType="afterGroup">
                            <p:stCondLst>
                              <p:cond delay="23150"/>
                            </p:stCondLst>
                            <p:childTnLst>
                              <p:par>
                                <p:cTn id="41" presetID="51" presetClass="entr" presetSubtype="0" fill="hold" grpId="1" nodeType="afterEffect">
                                  <p:stCondLst>
                                    <p:cond delay="0"/>
                                  </p:stCondLst>
                                  <p:childTnLst>
                                    <p:set>
                                      <p:cBhvr>
                                        <p:cTn id="42" dur="1" fill="hold">
                                          <p:stCondLst>
                                            <p:cond delay="0"/>
                                          </p:stCondLst>
                                        </p:cTn>
                                        <p:tgtEl>
                                          <p:spTgt spid="6152"/>
                                        </p:tgtEl>
                                        <p:attrNameLst>
                                          <p:attrName>style.visibility</p:attrName>
                                        </p:attrNameLst>
                                      </p:cBhvr>
                                      <p:to>
                                        <p:strVal val="visible"/>
                                      </p:to>
                                    </p:set>
                                    <p:animEffect transition="in" filter="fade">
                                      <p:cBhvr>
                                        <p:cTn id="43" dur="770" decel="100000"/>
                                        <p:tgtEl>
                                          <p:spTgt spid="6152"/>
                                        </p:tgtEl>
                                      </p:cBhvr>
                                    </p:animEffect>
                                    <p:animScale>
                                      <p:cBhvr>
                                        <p:cTn id="44" dur="770" decel="100000"/>
                                        <p:tgtEl>
                                          <p:spTgt spid="6152"/>
                                        </p:tgtEl>
                                      </p:cBhvr>
                                      <p:from x="10000" y="10000"/>
                                      <p:to x="200000" y="450000"/>
                                    </p:animScale>
                                    <p:animScale>
                                      <p:cBhvr>
                                        <p:cTn id="45" dur="1230" accel="100000" fill="hold">
                                          <p:stCondLst>
                                            <p:cond delay="770"/>
                                          </p:stCondLst>
                                        </p:cTn>
                                        <p:tgtEl>
                                          <p:spTgt spid="6152"/>
                                        </p:tgtEl>
                                      </p:cBhvr>
                                      <p:from x="200000" y="450000"/>
                                      <p:to x="100000" y="100000"/>
                                    </p:animScale>
                                    <p:set>
                                      <p:cBhvr>
                                        <p:cTn id="46" dur="770" fill="hold"/>
                                        <p:tgtEl>
                                          <p:spTgt spid="6152"/>
                                        </p:tgtEl>
                                        <p:attrNameLst>
                                          <p:attrName>ppt_x</p:attrName>
                                        </p:attrNameLst>
                                      </p:cBhvr>
                                      <p:to>
                                        <p:strVal val="(0.5)"/>
                                      </p:to>
                                    </p:set>
                                    <p:anim from="(0.5)" to="(#ppt_x)" calcmode="lin" valueType="num">
                                      <p:cBhvr>
                                        <p:cTn id="47" dur="1230" accel="100000" fill="hold">
                                          <p:stCondLst>
                                            <p:cond delay="770"/>
                                          </p:stCondLst>
                                        </p:cTn>
                                        <p:tgtEl>
                                          <p:spTgt spid="6152"/>
                                        </p:tgtEl>
                                        <p:attrNameLst>
                                          <p:attrName>ppt_x</p:attrName>
                                        </p:attrNameLst>
                                      </p:cBhvr>
                                    </p:anim>
                                    <p:set>
                                      <p:cBhvr>
                                        <p:cTn id="48" dur="770" fill="hold"/>
                                        <p:tgtEl>
                                          <p:spTgt spid="6152"/>
                                        </p:tgtEl>
                                        <p:attrNameLst>
                                          <p:attrName>ppt_y</p:attrName>
                                        </p:attrNameLst>
                                      </p:cBhvr>
                                      <p:to>
                                        <p:strVal val="(#ppt_y+0.4)"/>
                                      </p:to>
                                    </p:set>
                                    <p:anim from="(#ppt_y+0.4)" to="(#ppt_y)" calcmode="lin" valueType="num">
                                      <p:cBhvr>
                                        <p:cTn id="49" dur="1230" accel="100000" fill="hold">
                                          <p:stCondLst>
                                            <p:cond delay="770"/>
                                          </p:stCondLst>
                                        </p:cTn>
                                        <p:tgtEl>
                                          <p:spTgt spid="6152"/>
                                        </p:tgtEl>
                                        <p:attrNameLst>
                                          <p:attrName>ppt_y</p:attrName>
                                        </p:attrNameLst>
                                      </p:cBhvr>
                                    </p:anim>
                                  </p:childTnLst>
                                </p:cTn>
                              </p:par>
                            </p:childTnLst>
                          </p:cTn>
                        </p:par>
                        <p:par>
                          <p:cTn id="50" fill="hold" nodeType="afterGroup">
                            <p:stCondLst>
                              <p:cond delay="25150"/>
                            </p:stCondLst>
                            <p:childTnLst>
                              <p:par>
                                <p:cTn id="51" presetID="21" presetClass="emph" presetSubtype="0" fill="hold" grpId="2" nodeType="afterEffect">
                                  <p:stCondLst>
                                    <p:cond delay="0"/>
                                  </p:stCondLst>
                                  <p:childTnLst>
                                    <p:animClr clrSpc="hsl" dir="cw">
                                      <p:cBhvr override="childStyle">
                                        <p:cTn id="52" dur="500" fill="hold"/>
                                        <p:tgtEl>
                                          <p:spTgt spid="6152"/>
                                        </p:tgtEl>
                                        <p:attrNameLst>
                                          <p:attrName>style.color</p:attrName>
                                        </p:attrNameLst>
                                      </p:cBhvr>
                                      <p:by>
                                        <p:hsl h="7200000" s="0" l="0"/>
                                      </p:by>
                                    </p:animClr>
                                    <p:animClr clrSpc="hsl" dir="cw">
                                      <p:cBhvr>
                                        <p:cTn id="53" dur="500" fill="hold"/>
                                        <p:tgtEl>
                                          <p:spTgt spid="6152"/>
                                        </p:tgtEl>
                                        <p:attrNameLst>
                                          <p:attrName>fillcolor</p:attrName>
                                        </p:attrNameLst>
                                      </p:cBhvr>
                                      <p:by>
                                        <p:hsl h="7200000" s="0" l="0"/>
                                      </p:by>
                                    </p:animClr>
                                    <p:animClr clrSpc="hsl" dir="cw">
                                      <p:cBhvr>
                                        <p:cTn id="54" dur="500" fill="hold"/>
                                        <p:tgtEl>
                                          <p:spTgt spid="6152"/>
                                        </p:tgtEl>
                                        <p:attrNameLst>
                                          <p:attrName>stroke.color</p:attrName>
                                        </p:attrNameLst>
                                      </p:cBhvr>
                                      <p:by>
                                        <p:hsl h="7200000" s="0" l="0"/>
                                      </p:by>
                                    </p:animClr>
                                    <p:set>
                                      <p:cBhvr>
                                        <p:cTn id="55" dur="500" fill="hold"/>
                                        <p:tgtEl>
                                          <p:spTgt spid="6152"/>
                                        </p:tgtEl>
                                        <p:attrNameLst>
                                          <p:attrName>fill.type</p:attrName>
                                        </p:attrNameLst>
                                      </p:cBhvr>
                                      <p:to>
                                        <p:strVal val="solid"/>
                                      </p:to>
                                    </p:set>
                                  </p:childTnLst>
                                </p:cTn>
                              </p:par>
                            </p:childTnLst>
                          </p:cTn>
                        </p:par>
                        <p:par>
                          <p:cTn id="56" fill="hold" nodeType="afterGroup">
                            <p:stCondLst>
                              <p:cond delay="25650"/>
                            </p:stCondLst>
                            <p:childTnLst>
                              <p:par>
                                <p:cTn id="57" presetID="22" presetClass="emph" presetSubtype="0" fill="hold" nodeType="afterEffect">
                                  <p:stCondLst>
                                    <p:cond delay="0"/>
                                  </p:stCondLst>
                                  <p:childTnLst>
                                    <p:animClr clrSpc="hsl" dir="cw">
                                      <p:cBhvr override="childStyle">
                                        <p:cTn id="58" dur="500" fill="hold"/>
                                        <p:tgtEl>
                                          <p:spTgt spid="6156">
                                            <p:txEl>
                                              <p:pRg st="0" end="0"/>
                                            </p:txEl>
                                          </p:spTgt>
                                        </p:tgtEl>
                                        <p:attrNameLst>
                                          <p:attrName>style.color</p:attrName>
                                        </p:attrNameLst>
                                      </p:cBhvr>
                                      <p:by>
                                        <p:hsl h="-7200000" s="0" l="0"/>
                                      </p:by>
                                    </p:animClr>
                                    <p:animClr clrSpc="hsl" dir="cw">
                                      <p:cBhvr>
                                        <p:cTn id="59" dur="500" fill="hold"/>
                                        <p:tgtEl>
                                          <p:spTgt spid="6156">
                                            <p:txEl>
                                              <p:pRg st="0" end="0"/>
                                            </p:txEl>
                                          </p:spTgt>
                                        </p:tgtEl>
                                        <p:attrNameLst>
                                          <p:attrName>fillcolor</p:attrName>
                                        </p:attrNameLst>
                                      </p:cBhvr>
                                      <p:by>
                                        <p:hsl h="-7200000" s="0" l="0"/>
                                      </p:by>
                                    </p:animClr>
                                    <p:animClr clrSpc="hsl" dir="cw">
                                      <p:cBhvr>
                                        <p:cTn id="60" dur="500" fill="hold"/>
                                        <p:tgtEl>
                                          <p:spTgt spid="6156">
                                            <p:txEl>
                                              <p:pRg st="0" end="0"/>
                                            </p:txEl>
                                          </p:spTgt>
                                        </p:tgtEl>
                                        <p:attrNameLst>
                                          <p:attrName>stroke.color</p:attrName>
                                        </p:attrNameLst>
                                      </p:cBhvr>
                                      <p:by>
                                        <p:hsl h="-7200000" s="0" l="0"/>
                                      </p:by>
                                    </p:animClr>
                                    <p:set>
                                      <p:cBhvr>
                                        <p:cTn id="61" dur="500" fill="hold"/>
                                        <p:tgtEl>
                                          <p:spTgt spid="615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numSld="2">
                <p:cTn id="62" fill="hold" display="0">
                  <p:stCondLst>
                    <p:cond delay="indefinite"/>
                  </p:stCondLst>
                  <p:endCondLst>
                    <p:cond evt="onPrev" delay="0">
                      <p:tgtEl>
                        <p:sldTgt/>
                      </p:tgtEl>
                    </p:cond>
                    <p:cond evt="onStopAudio" delay="0">
                      <p:tgtEl>
                        <p:sldTgt/>
                      </p:tgtEl>
                    </p:cond>
                  </p:endCondLst>
                </p:cTn>
                <p:tgtEl>
                  <p:spTgt spid="6159"/>
                </p:tgtEl>
              </p:cMediaNode>
            </p:audio>
          </p:childTnLst>
        </p:cTn>
      </p:par>
    </p:tnLst>
    <p:bldLst>
      <p:bldP spid="6149" grpId="0" build="allAtOnce"/>
      <p:bldP spid="6152" grpId="0"/>
      <p:bldP spid="6152" grpId="1"/>
      <p:bldP spid="6152" grpId="2"/>
      <p:bldP spid="6156"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a:spLocks noChangeArrowheads="1"/>
          </p:cNvSpPr>
          <p:nvPr/>
        </p:nvSpPr>
        <p:spPr bwMode="auto">
          <a:xfrm>
            <a:off x="467544" y="1817529"/>
            <a:ext cx="293973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sz="2000" b="1" dirty="0" smtClean="0">
                <a:solidFill>
                  <a:srgbClr val="3333CC"/>
                </a:solidFill>
                <a:latin typeface="Harrington" pitchFamily="82" charset="0"/>
                <a:cs typeface="Andalus" panose="02020603050405020304" pitchFamily="18" charset="-78"/>
              </a:rPr>
              <a:t>La matrigna scoperto dove si trova Biancaneve decide di raggiungerla e la contatta via chat fingendosi un’amica di vecchia data di sua mamma, Biancaneve ingenuamente crede a quella donna che dichiara di avere molte foto della sua mamma e decide d’invitarla a casa per guardarle insieme. </a:t>
            </a:r>
            <a:endParaRPr lang="it-IT" sz="2000" b="1" dirty="0">
              <a:solidFill>
                <a:srgbClr val="3333CC"/>
              </a:solidFill>
              <a:latin typeface="Harrington" pitchFamily="82" charset="0"/>
              <a:cs typeface="Andalus" panose="02020603050405020304" pitchFamily="18" charset="-78"/>
            </a:endParaRPr>
          </a:p>
        </p:txBody>
      </p:sp>
      <p:sp>
        <p:nvSpPr>
          <p:cNvPr id="7171" name="AutoShape 6">
            <a:hlinkClick r:id="" action="ppaction://hlinkshowjump?jump=nextslide" highlightClick="1"/>
          </p:cNvPr>
          <p:cNvSpPr>
            <a:spLocks noChangeArrowheads="1"/>
          </p:cNvSpPr>
          <p:nvPr/>
        </p:nvSpPr>
        <p:spPr bwMode="auto">
          <a:xfrm>
            <a:off x="8496300" y="6497638"/>
            <a:ext cx="647700" cy="360362"/>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sz="1800">
              <a:solidFill>
                <a:srgbClr val="FF66CC"/>
              </a:solidFill>
            </a:endParaRPr>
          </a:p>
        </p:txBody>
      </p:sp>
      <p:pic>
        <p:nvPicPr>
          <p:cNvPr id="8199"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2247267"/>
            <a:ext cx="4907477" cy="354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 Box 8"/>
          <p:cNvSpPr txBox="1">
            <a:spLocks noChangeArrowheads="1"/>
          </p:cNvSpPr>
          <p:nvPr/>
        </p:nvSpPr>
        <p:spPr bwMode="auto">
          <a:xfrm>
            <a:off x="251520" y="328703"/>
            <a:ext cx="878497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sz="2400" dirty="0" smtClean="0">
                <a:solidFill>
                  <a:srgbClr val="CC00CC"/>
                </a:solidFill>
                <a:latin typeface="Andalus" panose="02020603050405020304" pitchFamily="18" charset="-78"/>
                <a:cs typeface="Andalus" panose="02020603050405020304" pitchFamily="18" charset="-78"/>
              </a:rPr>
              <a:t>CHAT: </a:t>
            </a:r>
            <a:r>
              <a:rPr lang="it-IT" sz="1800" dirty="0" smtClean="0">
                <a:solidFill>
                  <a:srgbClr val="CC00CC"/>
                </a:solidFill>
                <a:latin typeface="Andalus" panose="02020603050405020304" pitchFamily="18" charset="-78"/>
                <a:cs typeface="Andalus" panose="02020603050405020304" pitchFamily="18" charset="-78"/>
              </a:rPr>
              <a:t>Il termine chat (in inglese, letteralmente, "chiacchierata"), viene usato per riferirsi a un'ampia gamma di servizi sia telefonici che via Internet; questi servizi, anche piuttosto diversi fra loro, hanno tutti in comune due elementi fondamentali: il fatto che il dialogo avvenga in tempo reale, e il fatto che il servizio possa mettere facilmente in contatto perfetti sconosciuti</a:t>
            </a:r>
            <a:endParaRPr lang="it-IT" sz="1800" dirty="0">
              <a:solidFill>
                <a:srgbClr val="CC00CC"/>
              </a:solidFill>
              <a:latin typeface="Andalus" panose="02020603050405020304" pitchFamily="18" charset="-78"/>
              <a:cs typeface="Andalus" panose="02020603050405020304"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200"/>
                                        </p:tgtEl>
                                        <p:attrNameLst>
                                          <p:attrName>style.visibility</p:attrName>
                                        </p:attrNameLst>
                                      </p:cBhvr>
                                      <p:to>
                                        <p:strVal val="visible"/>
                                      </p:to>
                                    </p:set>
                                    <p:anim calcmode="lin" valueType="num">
                                      <p:cBhvr>
                                        <p:cTn id="7" dur="500" decel="50000" fill="hold">
                                          <p:stCondLst>
                                            <p:cond delay="0"/>
                                          </p:stCondLst>
                                        </p:cTn>
                                        <p:tgtEl>
                                          <p:spTgt spid="820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20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200"/>
                                        </p:tgtEl>
                                        <p:attrNameLst>
                                          <p:attrName>ppt_w</p:attrName>
                                        </p:attrNameLst>
                                      </p:cBhvr>
                                      <p:tavLst>
                                        <p:tav tm="0">
                                          <p:val>
                                            <p:strVal val="#ppt_w*.05"/>
                                          </p:val>
                                        </p:tav>
                                        <p:tav tm="100000">
                                          <p:val>
                                            <p:strVal val="#ppt_w"/>
                                          </p:val>
                                        </p:tav>
                                      </p:tavLst>
                                    </p:anim>
                                    <p:anim calcmode="lin" valueType="num">
                                      <p:cBhvr>
                                        <p:cTn id="10" dur="1000" fill="hold"/>
                                        <p:tgtEl>
                                          <p:spTgt spid="820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20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20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20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200"/>
                                        </p:tgtEl>
                                      </p:cBhvr>
                                    </p:animEffect>
                                  </p:childTnLst>
                                </p:cTn>
                              </p:par>
                            </p:childTnLst>
                          </p:cTn>
                        </p:par>
                        <p:par>
                          <p:cTn id="15" fill="hold" nodeType="afterGroup">
                            <p:stCondLst>
                              <p:cond delay="1000"/>
                            </p:stCondLst>
                            <p:childTnLst>
                              <p:par>
                                <p:cTn id="16" presetID="23" presetClass="entr" presetSubtype="528" fill="hold" nodeType="afterEffect">
                                  <p:stCondLst>
                                    <p:cond delay="0"/>
                                  </p:stCondLst>
                                  <p:childTnLst>
                                    <p:set>
                                      <p:cBhvr>
                                        <p:cTn id="17" dur="1" fill="hold">
                                          <p:stCondLst>
                                            <p:cond delay="0"/>
                                          </p:stCondLst>
                                        </p:cTn>
                                        <p:tgtEl>
                                          <p:spTgt spid="8197">
                                            <p:txEl>
                                              <p:pRg st="0" end="0"/>
                                            </p:txEl>
                                          </p:spTgt>
                                        </p:tgtEl>
                                        <p:attrNameLst>
                                          <p:attrName>style.visibility</p:attrName>
                                        </p:attrNameLst>
                                      </p:cBhvr>
                                      <p:to>
                                        <p:strVal val="visible"/>
                                      </p:to>
                                    </p:set>
                                    <p:anim calcmode="lin" valueType="num">
                                      <p:cBhvr>
                                        <p:cTn id="18" dur="2000" fill="hold"/>
                                        <p:tgtEl>
                                          <p:spTgt spid="8197">
                                            <p:txEl>
                                              <p:pRg st="0" end="0"/>
                                            </p:txEl>
                                          </p:spTgt>
                                        </p:tgtEl>
                                        <p:attrNameLst>
                                          <p:attrName>ppt_w</p:attrName>
                                        </p:attrNameLst>
                                      </p:cBhvr>
                                      <p:tavLst>
                                        <p:tav tm="0">
                                          <p:val>
                                            <p:fltVal val="0"/>
                                          </p:val>
                                        </p:tav>
                                        <p:tav tm="100000">
                                          <p:val>
                                            <p:strVal val="#ppt_w"/>
                                          </p:val>
                                        </p:tav>
                                      </p:tavLst>
                                    </p:anim>
                                    <p:anim calcmode="lin" valueType="num">
                                      <p:cBhvr>
                                        <p:cTn id="19" dur="2000" fill="hold"/>
                                        <p:tgtEl>
                                          <p:spTgt spid="8197">
                                            <p:txEl>
                                              <p:pRg st="0" end="0"/>
                                            </p:txEl>
                                          </p:spTgt>
                                        </p:tgtEl>
                                        <p:attrNameLst>
                                          <p:attrName>ppt_h</p:attrName>
                                        </p:attrNameLst>
                                      </p:cBhvr>
                                      <p:tavLst>
                                        <p:tav tm="0">
                                          <p:val>
                                            <p:fltVal val="0"/>
                                          </p:val>
                                        </p:tav>
                                        <p:tav tm="100000">
                                          <p:val>
                                            <p:strVal val="#ppt_h"/>
                                          </p:val>
                                        </p:tav>
                                      </p:tavLst>
                                    </p:anim>
                                    <p:anim calcmode="lin" valueType="num">
                                      <p:cBhvr>
                                        <p:cTn id="20" dur="2000" fill="hold"/>
                                        <p:tgtEl>
                                          <p:spTgt spid="8197">
                                            <p:txEl>
                                              <p:pRg st="0" end="0"/>
                                            </p:txEl>
                                          </p:spTgt>
                                        </p:tgtEl>
                                        <p:attrNameLst>
                                          <p:attrName>ppt_x</p:attrName>
                                        </p:attrNameLst>
                                      </p:cBhvr>
                                      <p:tavLst>
                                        <p:tav tm="0">
                                          <p:val>
                                            <p:fltVal val="0.5"/>
                                          </p:val>
                                        </p:tav>
                                        <p:tav tm="100000">
                                          <p:val>
                                            <p:strVal val="#ppt_x"/>
                                          </p:val>
                                        </p:tav>
                                      </p:tavLst>
                                    </p:anim>
                                    <p:anim calcmode="lin" valueType="num">
                                      <p:cBhvr>
                                        <p:cTn id="21" dur="2000" fill="hold"/>
                                        <p:tgtEl>
                                          <p:spTgt spid="8197">
                                            <p:txEl>
                                              <p:pRg st="0" end="0"/>
                                            </p:txEl>
                                          </p:spTgt>
                                        </p:tgtEl>
                                        <p:attrNameLst>
                                          <p:attrName>ppt_y</p:attrName>
                                        </p:attrNameLst>
                                      </p:cBhvr>
                                      <p:tavLst>
                                        <p:tav tm="0">
                                          <p:val>
                                            <p:fltVal val="0.5"/>
                                          </p:val>
                                        </p:tav>
                                        <p:tav tm="100000">
                                          <p:val>
                                            <p:strVal val="#ppt_y"/>
                                          </p:val>
                                        </p:tav>
                                      </p:tavLst>
                                    </p:anim>
                                  </p:childTnLst>
                                </p:cTn>
                              </p:par>
                            </p:childTnLst>
                          </p:cTn>
                        </p:par>
                        <p:par>
                          <p:cTn id="22" fill="hold" nodeType="afterGroup">
                            <p:stCondLst>
                              <p:cond delay="3000"/>
                            </p:stCondLst>
                            <p:childTnLst>
                              <p:par>
                                <p:cTn id="23" presetID="23" presetClass="entr" presetSubtype="16" fill="hold" nodeType="afterEffect">
                                  <p:stCondLst>
                                    <p:cond delay="0"/>
                                  </p:stCondLst>
                                  <p:childTnLst>
                                    <p:set>
                                      <p:cBhvr>
                                        <p:cTn id="24" dur="1" fill="hold">
                                          <p:stCondLst>
                                            <p:cond delay="0"/>
                                          </p:stCondLst>
                                        </p:cTn>
                                        <p:tgtEl>
                                          <p:spTgt spid="8199"/>
                                        </p:tgtEl>
                                        <p:attrNameLst>
                                          <p:attrName>style.visibility</p:attrName>
                                        </p:attrNameLst>
                                      </p:cBhvr>
                                      <p:to>
                                        <p:strVal val="visible"/>
                                      </p:to>
                                    </p:set>
                                    <p:anim calcmode="lin" valueType="num">
                                      <p:cBhvr>
                                        <p:cTn id="25" dur="500" fill="hold"/>
                                        <p:tgtEl>
                                          <p:spTgt spid="8199"/>
                                        </p:tgtEl>
                                        <p:attrNameLst>
                                          <p:attrName>ppt_w</p:attrName>
                                        </p:attrNameLst>
                                      </p:cBhvr>
                                      <p:tavLst>
                                        <p:tav tm="0">
                                          <p:val>
                                            <p:fltVal val="0"/>
                                          </p:val>
                                        </p:tav>
                                        <p:tav tm="100000">
                                          <p:val>
                                            <p:strVal val="#ppt_w"/>
                                          </p:val>
                                        </p:tav>
                                      </p:tavLst>
                                    </p:anim>
                                    <p:anim calcmode="lin" valueType="num">
                                      <p:cBhvr>
                                        <p:cTn id="26" dur="500" fill="hold"/>
                                        <p:tgtEl>
                                          <p:spTgt spid="819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611560" y="2096433"/>
            <a:ext cx="352864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sz="2000" b="1" dirty="0" smtClean="0">
                <a:solidFill>
                  <a:srgbClr val="3333CC"/>
                </a:solidFill>
                <a:latin typeface="Harrington" panose="04040505050A02020702" pitchFamily="82" charset="0"/>
              </a:rPr>
              <a:t>Il giorno dopo «l’amica della mamma» come d’accordo si presenta all’appuntamento e le consegna una chiavetta USB con le foto della mamma, in realtà la chiavetta non conteneva nulla era solo un modo per incontrarla e liberarsi di lei una volta per tutte, per fortuna però </a:t>
            </a:r>
            <a:r>
              <a:rPr lang="it-IT" sz="2000" b="1" dirty="0">
                <a:solidFill>
                  <a:srgbClr val="3333CC"/>
                </a:solidFill>
                <a:latin typeface="Harrington" panose="04040505050A02020702" pitchFamily="82" charset="0"/>
              </a:rPr>
              <a:t>i </a:t>
            </a:r>
            <a:r>
              <a:rPr lang="it-IT" sz="2000" b="1" dirty="0" smtClean="0">
                <a:solidFill>
                  <a:srgbClr val="3333CC"/>
                </a:solidFill>
                <a:latin typeface="Harrington" panose="04040505050A02020702" pitchFamily="82" charset="0"/>
              </a:rPr>
              <a:t>nani quel giorno rientrano prima dal lavoro e la matrigna è costretta suo malgrado a scappare. </a:t>
            </a:r>
            <a:endParaRPr lang="it-IT" sz="2000" b="1" dirty="0">
              <a:solidFill>
                <a:srgbClr val="3333CC"/>
              </a:solidFill>
              <a:latin typeface="Harrington" panose="04040505050A02020702" pitchFamily="82" charset="0"/>
            </a:endParaRPr>
          </a:p>
        </p:txBody>
      </p:sp>
      <p:pic>
        <p:nvPicPr>
          <p:cNvPr id="1434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0634" y="2735858"/>
            <a:ext cx="4003675" cy="320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8"/>
          <p:cNvSpPr txBox="1">
            <a:spLocks noChangeArrowheads="1"/>
          </p:cNvSpPr>
          <p:nvPr/>
        </p:nvSpPr>
        <p:spPr bwMode="auto">
          <a:xfrm>
            <a:off x="4859338" y="765175"/>
            <a:ext cx="64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it-IT" sz="1800"/>
          </a:p>
        </p:txBody>
      </p:sp>
      <p:sp>
        <p:nvSpPr>
          <p:cNvPr id="8198" name="Text Box 10"/>
          <p:cNvSpPr txBox="1">
            <a:spLocks noChangeArrowheads="1"/>
          </p:cNvSpPr>
          <p:nvPr/>
        </p:nvSpPr>
        <p:spPr bwMode="auto">
          <a:xfrm>
            <a:off x="4932363" y="692150"/>
            <a:ext cx="287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it-IT" sz="1800"/>
          </a:p>
        </p:txBody>
      </p:sp>
      <p:sp>
        <p:nvSpPr>
          <p:cNvPr id="14347" name="Text Box 11"/>
          <p:cNvSpPr txBox="1">
            <a:spLocks noChangeArrowheads="1"/>
          </p:cNvSpPr>
          <p:nvPr/>
        </p:nvSpPr>
        <p:spPr bwMode="auto">
          <a:xfrm>
            <a:off x="467545" y="692150"/>
            <a:ext cx="835260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sz="2400" b="1" dirty="0" smtClean="0">
                <a:solidFill>
                  <a:srgbClr val="CC00CC"/>
                </a:solidFill>
                <a:latin typeface="Andalus" panose="02020603050405020304" pitchFamily="18" charset="-78"/>
                <a:cs typeface="Andalus" panose="02020603050405020304" pitchFamily="18" charset="-78"/>
              </a:rPr>
              <a:t>CHIAVETTA USB: </a:t>
            </a:r>
            <a:r>
              <a:rPr lang="it-IT" sz="1800" dirty="0" smtClean="0">
                <a:solidFill>
                  <a:srgbClr val="CC00CC"/>
                </a:solidFill>
                <a:latin typeface="Andalus" panose="02020603050405020304" pitchFamily="18" charset="-78"/>
                <a:cs typeface="Andalus" panose="02020603050405020304" pitchFamily="18" charset="-78"/>
              </a:rPr>
              <a:t>Una chiave USB o chiavetta USB o penna USB (anche in inglese USB flash drive, o </a:t>
            </a:r>
            <a:r>
              <a:rPr lang="it-IT" sz="1800" dirty="0" err="1" smtClean="0">
                <a:solidFill>
                  <a:srgbClr val="CC00CC"/>
                </a:solidFill>
                <a:latin typeface="Andalus" panose="02020603050405020304" pitchFamily="18" charset="-78"/>
                <a:cs typeface="Andalus" panose="02020603050405020304" pitchFamily="18" charset="-78"/>
              </a:rPr>
              <a:t>pendrive</a:t>
            </a:r>
            <a:r>
              <a:rPr lang="it-IT" sz="1800" dirty="0" smtClean="0">
                <a:solidFill>
                  <a:srgbClr val="CC00CC"/>
                </a:solidFill>
                <a:latin typeface="Andalus" panose="02020603050405020304" pitchFamily="18" charset="-78"/>
                <a:cs typeface="Andalus" panose="02020603050405020304" pitchFamily="18" charset="-78"/>
              </a:rPr>
              <a:t>) è una memoria di massa portatile di dimensioni molto </a:t>
            </a:r>
            <a:r>
              <a:rPr lang="it-IT" sz="1800" dirty="0" err="1" smtClean="0">
                <a:solidFill>
                  <a:srgbClr val="CC00CC"/>
                </a:solidFill>
                <a:latin typeface="Andalus" panose="02020603050405020304" pitchFamily="18" charset="-78"/>
                <a:cs typeface="Andalus" panose="02020603050405020304" pitchFamily="18" charset="-78"/>
              </a:rPr>
              <a:t>contenutoche</a:t>
            </a:r>
            <a:r>
              <a:rPr lang="it-IT" sz="1800" dirty="0" smtClean="0">
                <a:solidFill>
                  <a:srgbClr val="CC00CC"/>
                </a:solidFill>
                <a:latin typeface="Andalus" panose="02020603050405020304" pitchFamily="18" charset="-78"/>
                <a:cs typeface="Andalus" panose="02020603050405020304" pitchFamily="18" charset="-78"/>
              </a:rPr>
              <a:t> si collega al computer mediante la porta USB.</a:t>
            </a:r>
            <a:endParaRPr lang="it-IT" sz="1800" dirty="0">
              <a:solidFill>
                <a:srgbClr val="CC00CC"/>
              </a:solidFill>
              <a:latin typeface="Andalus" panose="02020603050405020304" pitchFamily="18" charset="-78"/>
              <a:cs typeface="Andalus" panose="02020603050405020304" pitchFamily="18" charset="-78"/>
            </a:endParaRPr>
          </a:p>
        </p:txBody>
      </p:sp>
      <p:sp>
        <p:nvSpPr>
          <p:cNvPr id="8200" name="AutoShape 12">
            <a:hlinkClick r:id="" action="ppaction://hlinkshowjump?jump=nextslide" highlightClick="1"/>
          </p:cNvPr>
          <p:cNvSpPr>
            <a:spLocks noChangeArrowheads="1"/>
          </p:cNvSpPr>
          <p:nvPr/>
        </p:nvSpPr>
        <p:spPr bwMode="auto">
          <a:xfrm>
            <a:off x="8496300" y="6497638"/>
            <a:ext cx="647700" cy="360362"/>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sz="1800">
              <a:solidFill>
                <a:srgbClr val="FF66CC"/>
              </a:solidFill>
            </a:endParaRPr>
          </a:p>
        </p:txBody>
      </p:sp>
      <p:pic>
        <p:nvPicPr>
          <p:cNvPr id="14353" name="onesong.mid">
            <a:hlinkClick r:id="" action="ppaction://media"/>
          </p:cNvPr>
          <p:cNvPicPr>
            <a:picLocks noRot="1" noChangeAspect="1" noChangeArrowheads="1"/>
          </p:cNvPicPr>
          <p:nvPr>
            <a:audioFile r:link="rId1"/>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8" presetClass="entr" presetSubtype="0" accel="50000" fill="hold" nodeType="after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 calcmode="lin" valueType="num">
                                      <p:cBhvr>
                                        <p:cTn id="7" dur="1000" fill="hold"/>
                                        <p:tgtEl>
                                          <p:spTgt spid="14340">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4340">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4340">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14340">
                                            <p:txEl>
                                              <p:pRg st="0" end="0"/>
                                            </p:txEl>
                                          </p:spTgt>
                                        </p:tgtEl>
                                      </p:cBhvr>
                                    </p:animEffect>
                                  </p:childTnLst>
                                </p:cTn>
                              </p:par>
                            </p:childTnLst>
                          </p:cTn>
                        </p:par>
                        <p:par>
                          <p:cTn id="11" fill="hold" nodeType="afterGroup">
                            <p:stCondLst>
                              <p:cond delay="1000"/>
                            </p:stCondLst>
                            <p:childTnLst>
                              <p:par>
                                <p:cTn id="12" presetID="1" presetClass="mediacall" presetSubtype="0" fill="hold" nodeType="afterEffect">
                                  <p:stCondLst>
                                    <p:cond delay="0"/>
                                  </p:stCondLst>
                                  <p:childTnLst>
                                    <p:cmd type="call" cmd="playFrom(0.0)">
                                      <p:cBhvr>
                                        <p:cTn id="13" dur="1" fill="hold"/>
                                        <p:tgtEl>
                                          <p:spTgt spid="14353"/>
                                        </p:tgtEl>
                                      </p:cBhvr>
                                    </p:cmd>
                                  </p:childTnLst>
                                </p:cTn>
                              </p:par>
                            </p:childTnLst>
                          </p:cTn>
                        </p:par>
                        <p:par>
                          <p:cTn id="14" fill="hold" nodeType="afterGroup">
                            <p:stCondLst>
                              <p:cond delay="1000"/>
                            </p:stCondLst>
                            <p:childTnLst>
                              <p:par>
                                <p:cTn id="15" presetID="23" presetClass="emph" presetSubtype="0" fill="hold" nodeType="afterEffect">
                                  <p:stCondLst>
                                    <p:cond delay="0"/>
                                  </p:stCondLst>
                                  <p:childTnLst>
                                    <p:animClr clrSpc="hsl" dir="cw">
                                      <p:cBhvr override="childStyle">
                                        <p:cTn id="16" dur="500" fill="hold"/>
                                        <p:tgtEl>
                                          <p:spTgt spid="14340">
                                            <p:txEl>
                                              <p:pRg st="0" end="0"/>
                                            </p:txEl>
                                          </p:spTgt>
                                        </p:tgtEl>
                                        <p:attrNameLst>
                                          <p:attrName>style.color</p:attrName>
                                        </p:attrNameLst>
                                      </p:cBhvr>
                                      <p:by>
                                        <p:hsl h="10842353" s="0" l="0"/>
                                      </p:by>
                                    </p:animClr>
                                    <p:animClr clrSpc="hsl" dir="cw">
                                      <p:cBhvr>
                                        <p:cTn id="17" dur="500" fill="hold"/>
                                        <p:tgtEl>
                                          <p:spTgt spid="14340">
                                            <p:txEl>
                                              <p:pRg st="0" end="0"/>
                                            </p:txEl>
                                          </p:spTgt>
                                        </p:tgtEl>
                                        <p:attrNameLst>
                                          <p:attrName>fillcolor</p:attrName>
                                        </p:attrNameLst>
                                      </p:cBhvr>
                                      <p:by>
                                        <p:hsl h="10842353" s="0" l="0"/>
                                      </p:by>
                                    </p:animClr>
                                    <p:animClr clrSpc="hsl" dir="cw">
                                      <p:cBhvr>
                                        <p:cTn id="18" dur="500" fill="hold"/>
                                        <p:tgtEl>
                                          <p:spTgt spid="14340">
                                            <p:txEl>
                                              <p:pRg st="0" end="0"/>
                                            </p:txEl>
                                          </p:spTgt>
                                        </p:tgtEl>
                                        <p:attrNameLst>
                                          <p:attrName>stroke.color</p:attrName>
                                        </p:attrNameLst>
                                      </p:cBhvr>
                                      <p:by>
                                        <p:hsl h="10842353" s="0" l="0"/>
                                      </p:by>
                                    </p:animClr>
                                    <p:set>
                                      <p:cBhvr>
                                        <p:cTn id="19" dur="500" fill="hold"/>
                                        <p:tgtEl>
                                          <p:spTgt spid="14340">
                                            <p:txEl>
                                              <p:pRg st="0" end="0"/>
                                            </p:txEl>
                                          </p:spTgt>
                                        </p:tgtEl>
                                        <p:attrNameLst>
                                          <p:attrName>fill.type</p:attrName>
                                        </p:attrNameLst>
                                      </p:cBhvr>
                                      <p:to>
                                        <p:strVal val="solid"/>
                                      </p:to>
                                    </p:set>
                                  </p:childTnLst>
                                </p:cTn>
                              </p:par>
                            </p:childTnLst>
                          </p:cTn>
                        </p:par>
                        <p:par>
                          <p:cTn id="20" fill="hold" nodeType="afterGroup">
                            <p:stCondLst>
                              <p:cond delay="1500"/>
                            </p:stCondLst>
                            <p:childTnLst>
                              <p:par>
                                <p:cTn id="21" presetID="23" presetClass="entr" presetSubtype="16" fill="hold" grpId="0" nodeType="afterEffect">
                                  <p:stCondLst>
                                    <p:cond delay="0"/>
                                  </p:stCondLst>
                                  <p:childTnLst>
                                    <p:set>
                                      <p:cBhvr>
                                        <p:cTn id="22" dur="1" fill="hold">
                                          <p:stCondLst>
                                            <p:cond delay="0"/>
                                          </p:stCondLst>
                                        </p:cTn>
                                        <p:tgtEl>
                                          <p:spTgt spid="14347"/>
                                        </p:tgtEl>
                                        <p:attrNameLst>
                                          <p:attrName>style.visibility</p:attrName>
                                        </p:attrNameLst>
                                      </p:cBhvr>
                                      <p:to>
                                        <p:strVal val="visible"/>
                                      </p:to>
                                    </p:set>
                                    <p:anim calcmode="lin" valueType="num">
                                      <p:cBhvr>
                                        <p:cTn id="23" dur="500" fill="hold"/>
                                        <p:tgtEl>
                                          <p:spTgt spid="14347"/>
                                        </p:tgtEl>
                                        <p:attrNameLst>
                                          <p:attrName>ppt_w</p:attrName>
                                        </p:attrNameLst>
                                      </p:cBhvr>
                                      <p:tavLst>
                                        <p:tav tm="0">
                                          <p:val>
                                            <p:fltVal val="0"/>
                                          </p:val>
                                        </p:tav>
                                        <p:tav tm="100000">
                                          <p:val>
                                            <p:strVal val="#ppt_w"/>
                                          </p:val>
                                        </p:tav>
                                      </p:tavLst>
                                    </p:anim>
                                    <p:anim calcmode="lin" valueType="num">
                                      <p:cBhvr>
                                        <p:cTn id="24" dur="500" fill="hold"/>
                                        <p:tgtEl>
                                          <p:spTgt spid="14347"/>
                                        </p:tgtEl>
                                        <p:attrNameLst>
                                          <p:attrName>ppt_h</p:attrName>
                                        </p:attrNameLst>
                                      </p:cBhvr>
                                      <p:tavLst>
                                        <p:tav tm="0">
                                          <p:val>
                                            <p:fltVal val="0"/>
                                          </p:val>
                                        </p:tav>
                                        <p:tav tm="100000">
                                          <p:val>
                                            <p:strVal val="#ppt_h"/>
                                          </p:val>
                                        </p:tav>
                                      </p:tavLst>
                                    </p:anim>
                                  </p:childTnLst>
                                </p:cTn>
                              </p:par>
                            </p:childTnLst>
                          </p:cTn>
                        </p:par>
                        <p:par>
                          <p:cTn id="25" fill="hold" nodeType="afterGroup">
                            <p:stCondLst>
                              <p:cond delay="2000"/>
                            </p:stCondLst>
                            <p:childTnLst>
                              <p:par>
                                <p:cTn id="26" presetID="23" presetClass="emph" presetSubtype="0" fill="hold" grpId="1" nodeType="afterEffect">
                                  <p:stCondLst>
                                    <p:cond delay="0"/>
                                  </p:stCondLst>
                                  <p:childTnLst>
                                    <p:animClr clrSpc="hsl" dir="cw">
                                      <p:cBhvr override="childStyle">
                                        <p:cTn id="27" dur="500" fill="hold"/>
                                        <p:tgtEl>
                                          <p:spTgt spid="14347"/>
                                        </p:tgtEl>
                                        <p:attrNameLst>
                                          <p:attrName>style.color</p:attrName>
                                        </p:attrNameLst>
                                      </p:cBhvr>
                                      <p:by>
                                        <p:hsl h="10842353" s="0" l="0"/>
                                      </p:by>
                                    </p:animClr>
                                    <p:animClr clrSpc="hsl" dir="cw">
                                      <p:cBhvr>
                                        <p:cTn id="28" dur="500" fill="hold"/>
                                        <p:tgtEl>
                                          <p:spTgt spid="14347"/>
                                        </p:tgtEl>
                                        <p:attrNameLst>
                                          <p:attrName>fillcolor</p:attrName>
                                        </p:attrNameLst>
                                      </p:cBhvr>
                                      <p:by>
                                        <p:hsl h="10842353" s="0" l="0"/>
                                      </p:by>
                                    </p:animClr>
                                    <p:animClr clrSpc="hsl" dir="cw">
                                      <p:cBhvr>
                                        <p:cTn id="29" dur="500" fill="hold"/>
                                        <p:tgtEl>
                                          <p:spTgt spid="14347"/>
                                        </p:tgtEl>
                                        <p:attrNameLst>
                                          <p:attrName>stroke.color</p:attrName>
                                        </p:attrNameLst>
                                      </p:cBhvr>
                                      <p:by>
                                        <p:hsl h="10842353" s="0" l="0"/>
                                      </p:by>
                                    </p:animClr>
                                    <p:set>
                                      <p:cBhvr>
                                        <p:cTn id="30" dur="500" fill="hold"/>
                                        <p:tgtEl>
                                          <p:spTgt spid="14347"/>
                                        </p:tgtEl>
                                        <p:attrNameLst>
                                          <p:attrName>fill.type</p:attrName>
                                        </p:attrNameLst>
                                      </p:cBhvr>
                                      <p:to>
                                        <p:strVal val="solid"/>
                                      </p:to>
                                    </p:set>
                                  </p:childTnLst>
                                </p:cTn>
                              </p:par>
                            </p:childTnLst>
                          </p:cTn>
                        </p:par>
                        <p:par>
                          <p:cTn id="31" fill="hold" nodeType="afterGroup">
                            <p:stCondLst>
                              <p:cond delay="2500"/>
                            </p:stCondLst>
                            <p:childTnLst>
                              <p:par>
                                <p:cTn id="32" presetID="8" presetClass="emph" presetSubtype="0" fill="hold" nodeType="afterEffect">
                                  <p:stCondLst>
                                    <p:cond delay="0"/>
                                  </p:stCondLst>
                                  <p:childTnLst>
                                    <p:animRot by="21600000">
                                      <p:cBhvr>
                                        <p:cTn id="33" dur="2000" fill="hold"/>
                                        <p:tgtEl>
                                          <p:spTgt spid="143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numSld="3">
                <p:cTn id="34" fill="hold" display="0">
                  <p:stCondLst>
                    <p:cond delay="indefinite"/>
                  </p:stCondLst>
                  <p:endCondLst>
                    <p:cond evt="onPrev" delay="0">
                      <p:tgtEl>
                        <p:sldTgt/>
                      </p:tgtEl>
                    </p:cond>
                    <p:cond evt="onStopAudio" delay="0">
                      <p:tgtEl>
                        <p:sldTgt/>
                      </p:tgtEl>
                    </p:cond>
                  </p:endCondLst>
                </p:cTn>
                <p:tgtEl>
                  <p:spTgt spid="14353"/>
                </p:tgtEl>
              </p:cMediaNode>
            </p:audio>
          </p:childTnLst>
        </p:cTn>
      </p:par>
    </p:tnLst>
    <p:bldLst>
      <p:bldP spid="14347" grpId="0"/>
      <p:bldP spid="1434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395288" y="404813"/>
            <a:ext cx="84248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sz="2400" b="1" dirty="0" smtClean="0">
                <a:solidFill>
                  <a:srgbClr val="CC00CC"/>
                </a:solidFill>
                <a:latin typeface="Andalus" panose="02020603050405020304" pitchFamily="18" charset="-78"/>
                <a:cs typeface="Andalus" panose="02020603050405020304" pitchFamily="18" charset="-78"/>
              </a:rPr>
              <a:t>BLOG:</a:t>
            </a:r>
            <a:r>
              <a:rPr lang="it-IT" sz="1800" dirty="0" smtClean="0">
                <a:solidFill>
                  <a:srgbClr val="CC00CC"/>
                </a:solidFill>
                <a:latin typeface="Andalus" panose="02020603050405020304" pitchFamily="18" charset="-78"/>
                <a:cs typeface="Andalus" panose="02020603050405020304" pitchFamily="18" charset="-78"/>
              </a:rPr>
              <a:t> si tratta di “diari in rete”: i testi sono forniti di data e sono presenti sulla pagina web in ordine </a:t>
            </a:r>
            <a:r>
              <a:rPr lang="it-IT" sz="1800" dirty="0" err="1" smtClean="0">
                <a:solidFill>
                  <a:srgbClr val="CC00CC"/>
                </a:solidFill>
                <a:latin typeface="Andalus" panose="02020603050405020304" pitchFamily="18" charset="-78"/>
                <a:cs typeface="Andalus" panose="02020603050405020304" pitchFamily="18" charset="-78"/>
              </a:rPr>
              <a:t>anticronologico</a:t>
            </a:r>
            <a:r>
              <a:rPr lang="it-IT" sz="1800" dirty="0" smtClean="0">
                <a:solidFill>
                  <a:srgbClr val="CC00CC"/>
                </a:solidFill>
                <a:latin typeface="Andalus" panose="02020603050405020304" pitchFamily="18" charset="-78"/>
                <a:cs typeface="Andalus" panose="02020603050405020304" pitchFamily="18" charset="-78"/>
              </a:rPr>
              <a:t> (prima i messaggi più recenti) e la maggior parte delle volte sono introdotti da un titolo. </a:t>
            </a:r>
            <a:endParaRPr lang="it-IT" sz="1800" dirty="0">
              <a:solidFill>
                <a:srgbClr val="CC00CC"/>
              </a:solidFill>
              <a:latin typeface="Andalus" panose="02020603050405020304" pitchFamily="18" charset="-78"/>
              <a:cs typeface="Andalus" panose="02020603050405020304" pitchFamily="18" charset="-78"/>
            </a:endParaRPr>
          </a:p>
        </p:txBody>
      </p:sp>
      <p:sp>
        <p:nvSpPr>
          <p:cNvPr id="9222" name="Text Box 6"/>
          <p:cNvSpPr txBox="1">
            <a:spLocks noChangeArrowheads="1"/>
          </p:cNvSpPr>
          <p:nvPr/>
        </p:nvSpPr>
        <p:spPr bwMode="auto">
          <a:xfrm>
            <a:off x="5541901" y="1788657"/>
            <a:ext cx="2988196"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sz="2000" b="1" dirty="0" smtClean="0">
                <a:solidFill>
                  <a:srgbClr val="3333CC"/>
                </a:solidFill>
                <a:latin typeface="Harrington" panose="04040505050A02020702" pitchFamily="82" charset="0"/>
              </a:rPr>
              <a:t>Biancaneve da quel giorno promette ai nanetti di stare più attenta e di non aprire più la porta a nessuno, ma le sue giornate sono molto lunghe e noiose senza i nanetti che sono a lavoro e sentendosi sola decide di trascorrere il tempo sia aprendo un blog che intitola </a:t>
            </a:r>
            <a:r>
              <a:rPr lang="it-IT" sz="2000" b="1" dirty="0" smtClean="0">
                <a:solidFill>
                  <a:srgbClr val="3333CC"/>
                </a:solidFill>
                <a:latin typeface="Harrington" panose="04040505050A02020702" pitchFamily="82" charset="0"/>
              </a:rPr>
              <a:t>«La </a:t>
            </a:r>
            <a:r>
              <a:rPr lang="it-IT" sz="2000" b="1" dirty="0" smtClean="0">
                <a:solidFill>
                  <a:srgbClr val="3333CC"/>
                </a:solidFill>
                <a:latin typeface="Harrington" panose="04040505050A02020702" pitchFamily="82" charset="0"/>
              </a:rPr>
              <a:t>ragazza del bosco magico» nel quale racconta la sua vita, sia…</a:t>
            </a:r>
            <a:endParaRPr lang="it-IT" sz="2000" b="1" dirty="0">
              <a:solidFill>
                <a:srgbClr val="3333CC"/>
              </a:solidFill>
              <a:latin typeface="Harrington" panose="04040505050A02020702" pitchFamily="82" charset="0"/>
            </a:endParaRPr>
          </a:p>
        </p:txBody>
      </p:sp>
      <p:pic>
        <p:nvPicPr>
          <p:cNvPr id="922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650" y="2421887"/>
            <a:ext cx="4392613" cy="305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9">
            <a:hlinkClick r:id="" action="ppaction://hlinkshowjump?jump=nextslide" highlightClick="1"/>
          </p:cNvPr>
          <p:cNvSpPr>
            <a:spLocks noChangeArrowheads="1"/>
          </p:cNvSpPr>
          <p:nvPr/>
        </p:nvSpPr>
        <p:spPr bwMode="auto">
          <a:xfrm>
            <a:off x="8496300" y="6497638"/>
            <a:ext cx="647700" cy="360362"/>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sz="1800">
              <a:solidFill>
                <a:srgbClr val="FF66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9220">
                                            <p:txEl>
                                              <p:pRg st="0" end="0"/>
                                            </p:txEl>
                                          </p:spTgt>
                                        </p:tgtEl>
                                        <p:attrNameLst>
                                          <p:attrName>style.visibility</p:attrName>
                                        </p:attrNameLst>
                                      </p:cBhvr>
                                      <p:to>
                                        <p:strVal val="visible"/>
                                      </p:to>
                                    </p:set>
                                    <p:anim calcmode="lin" valueType="num">
                                      <p:cBhvr>
                                        <p:cTn id="7" dur="1000" fill="hold"/>
                                        <p:tgtEl>
                                          <p:spTgt spid="922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22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220">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9220">
                                            <p:txEl>
                                              <p:pRg st="0" end="0"/>
                                            </p:txEl>
                                          </p:spTgt>
                                        </p:tgtEl>
                                      </p:cBhvr>
                                    </p:animEffect>
                                  </p:childTnLst>
                                </p:cTn>
                              </p:par>
                            </p:childTnLst>
                          </p:cTn>
                        </p:par>
                        <p:par>
                          <p:cTn id="11" fill="hold" nodeType="afterGroup">
                            <p:stCondLst>
                              <p:cond delay="9850"/>
                            </p:stCondLst>
                            <p:childTnLst>
                              <p:par>
                                <p:cTn id="12" presetID="5" presetClass="entr" presetSubtype="10" fill="hold" nodeType="afterEffect">
                                  <p:stCondLst>
                                    <p:cond delay="0"/>
                                  </p:stCondLst>
                                  <p:childTnLst>
                                    <p:set>
                                      <p:cBhvr>
                                        <p:cTn id="13" dur="1" fill="hold">
                                          <p:stCondLst>
                                            <p:cond delay="0"/>
                                          </p:stCondLst>
                                        </p:cTn>
                                        <p:tgtEl>
                                          <p:spTgt spid="9224"/>
                                        </p:tgtEl>
                                        <p:attrNameLst>
                                          <p:attrName>style.visibility</p:attrName>
                                        </p:attrNameLst>
                                      </p:cBhvr>
                                      <p:to>
                                        <p:strVal val="visible"/>
                                      </p:to>
                                    </p:set>
                                    <p:animEffect transition="in" filter="checkerboard(across)">
                                      <p:cBhvr>
                                        <p:cTn id="14" dur="500"/>
                                        <p:tgtEl>
                                          <p:spTgt spid="9224"/>
                                        </p:tgtEl>
                                      </p:cBhvr>
                                    </p:animEffect>
                                  </p:childTnLst>
                                </p:cTn>
                              </p:par>
                            </p:childTnLst>
                          </p:cTn>
                        </p:par>
                        <p:par>
                          <p:cTn id="15" fill="hold" nodeType="afterGroup">
                            <p:stCondLst>
                              <p:cond delay="10350"/>
                            </p:stCondLst>
                            <p:childTnLst>
                              <p:par>
                                <p:cTn id="16" presetID="51" presetClass="entr" presetSubtype="0" fill="hold" grpId="0" nodeType="afterEffect">
                                  <p:stCondLst>
                                    <p:cond delay="0"/>
                                  </p:stCondLst>
                                  <p:childTnLst>
                                    <p:set>
                                      <p:cBhvr>
                                        <p:cTn id="17" dur="1" fill="hold">
                                          <p:stCondLst>
                                            <p:cond delay="0"/>
                                          </p:stCondLst>
                                        </p:cTn>
                                        <p:tgtEl>
                                          <p:spTgt spid="9222"/>
                                        </p:tgtEl>
                                        <p:attrNameLst>
                                          <p:attrName>style.visibility</p:attrName>
                                        </p:attrNameLst>
                                      </p:cBhvr>
                                      <p:to>
                                        <p:strVal val="visible"/>
                                      </p:to>
                                    </p:set>
                                    <p:animEffect transition="in" filter="fade">
                                      <p:cBhvr>
                                        <p:cTn id="18" dur="770" decel="100000"/>
                                        <p:tgtEl>
                                          <p:spTgt spid="9222"/>
                                        </p:tgtEl>
                                      </p:cBhvr>
                                    </p:animEffect>
                                    <p:animScale>
                                      <p:cBhvr>
                                        <p:cTn id="19" dur="770" decel="100000"/>
                                        <p:tgtEl>
                                          <p:spTgt spid="9222"/>
                                        </p:tgtEl>
                                      </p:cBhvr>
                                      <p:from x="10000" y="10000"/>
                                      <p:to x="200000" y="450000"/>
                                    </p:animScale>
                                    <p:animScale>
                                      <p:cBhvr>
                                        <p:cTn id="20" dur="1230" accel="100000" fill="hold">
                                          <p:stCondLst>
                                            <p:cond delay="770"/>
                                          </p:stCondLst>
                                        </p:cTn>
                                        <p:tgtEl>
                                          <p:spTgt spid="9222"/>
                                        </p:tgtEl>
                                      </p:cBhvr>
                                      <p:from x="200000" y="450000"/>
                                      <p:to x="100000" y="100000"/>
                                    </p:animScale>
                                    <p:set>
                                      <p:cBhvr>
                                        <p:cTn id="21" dur="770" fill="hold"/>
                                        <p:tgtEl>
                                          <p:spTgt spid="9222"/>
                                        </p:tgtEl>
                                        <p:attrNameLst>
                                          <p:attrName>ppt_x</p:attrName>
                                        </p:attrNameLst>
                                      </p:cBhvr>
                                      <p:to>
                                        <p:strVal val="(0.5)"/>
                                      </p:to>
                                    </p:set>
                                    <p:anim from="(0.5)" to="(#ppt_x)" calcmode="lin" valueType="num">
                                      <p:cBhvr>
                                        <p:cTn id="22" dur="1230" accel="100000" fill="hold">
                                          <p:stCondLst>
                                            <p:cond delay="770"/>
                                          </p:stCondLst>
                                        </p:cTn>
                                        <p:tgtEl>
                                          <p:spTgt spid="9222"/>
                                        </p:tgtEl>
                                        <p:attrNameLst>
                                          <p:attrName>ppt_x</p:attrName>
                                        </p:attrNameLst>
                                      </p:cBhvr>
                                    </p:anim>
                                    <p:set>
                                      <p:cBhvr>
                                        <p:cTn id="23" dur="770" fill="hold"/>
                                        <p:tgtEl>
                                          <p:spTgt spid="9222"/>
                                        </p:tgtEl>
                                        <p:attrNameLst>
                                          <p:attrName>ppt_y</p:attrName>
                                        </p:attrNameLst>
                                      </p:cBhvr>
                                      <p:to>
                                        <p:strVal val="(#ppt_y+0.4)"/>
                                      </p:to>
                                    </p:set>
                                    <p:anim from="(#ppt_y+0.4)" to="(#ppt_y)" calcmode="lin" valueType="num">
                                      <p:cBhvr>
                                        <p:cTn id="24" dur="1230" accel="100000" fill="hold">
                                          <p:stCondLst>
                                            <p:cond delay="770"/>
                                          </p:stCondLst>
                                        </p:cTn>
                                        <p:tgtEl>
                                          <p:spTgt spid="922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1274</TotalTime>
  <Words>1473</Words>
  <Application>Microsoft Office PowerPoint</Application>
  <PresentationFormat>Presentazione su schermo (4:3)</PresentationFormat>
  <Paragraphs>36</Paragraphs>
  <Slides>13</Slides>
  <Notes>0</Notes>
  <HiddenSlides>0</HiddenSlides>
  <MMClips>4</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13</vt:i4>
      </vt:variant>
    </vt:vector>
  </HeadingPairs>
  <TitlesOfParts>
    <vt:vector size="20" baseType="lpstr">
      <vt:lpstr>Adobe Gothic Std B</vt:lpstr>
      <vt:lpstr>Andalus</vt:lpstr>
      <vt:lpstr>Times New Roman</vt:lpstr>
      <vt:lpstr>Comic Sans MS</vt:lpstr>
      <vt:lpstr>Arial</vt:lpstr>
      <vt:lpstr>Harrington</vt:lpstr>
      <vt:lpstr>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SOCIAL NETWORK: Con l’espressione social network si identifica un servizio informatico on line che permette la realizzazione di reti sociali virtuali. Si tratta di siti internet o tecnologie che consentono agli utenti di condividere contenuti testuali, immagini, video e audio e di interagire tra loro. Generalmente i s. n. prevedono una registrazione mediante la creazione di un profilo personale protetto da password </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Tiziana</dc:creator>
  <cp:lastModifiedBy>S G</cp:lastModifiedBy>
  <cp:revision>62</cp:revision>
  <dcterms:created xsi:type="dcterms:W3CDTF">2003-11-13T17:41:34Z</dcterms:created>
  <dcterms:modified xsi:type="dcterms:W3CDTF">2015-06-13T17:06:39Z</dcterms:modified>
</cp:coreProperties>
</file>