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37C4F-D048-42FA-8F38-239FB40B005A}" type="datetimeFigureOut">
              <a:rPr lang="it-IT"/>
              <a:pPr>
                <a:defRPr/>
              </a:pPr>
              <a:t>09/09/2012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04D05-C746-4E1A-9B9D-5ACCA5B895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20AF5-C3E2-4BBF-86BE-32E59B59FD78}" type="datetimeFigureOut">
              <a:rPr lang="it-IT"/>
              <a:pPr>
                <a:defRPr/>
              </a:pPr>
              <a:t>09/09/2012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FA92-0E37-4F6E-82C9-70F23CE39B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7861-D70E-4D38-BA5B-D0010715FBDF}" type="datetimeFigureOut">
              <a:rPr lang="it-IT"/>
              <a:pPr>
                <a:defRPr/>
              </a:pPr>
              <a:t>09/09/2012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AF5DE-A704-492C-8C9E-615FC281E9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6607-4E19-4C92-854A-25EBBA819532}" type="datetimeFigureOut">
              <a:rPr lang="it-IT"/>
              <a:pPr>
                <a:defRPr/>
              </a:pPr>
              <a:t>09/09/2012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4F2D-3874-491E-8546-DBA385C822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69A8-E136-46C3-BD1E-A987528D9F5F}" type="datetimeFigureOut">
              <a:rPr lang="it-IT"/>
              <a:pPr>
                <a:defRPr/>
              </a:pPr>
              <a:t>09/09/2012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DF6E2-4A01-457B-A202-2BB7A14FED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7F3B0-5AD4-4D13-9E91-C115F1D8B35D}" type="datetimeFigureOut">
              <a:rPr lang="it-IT"/>
              <a:pPr>
                <a:defRPr/>
              </a:pPr>
              <a:t>09/09/2012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99C0-F335-4B3E-8FFB-498853B288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8999-D2E5-4F10-B889-BF3E3A6F5A28}" type="datetimeFigureOut">
              <a:rPr lang="it-IT"/>
              <a:pPr>
                <a:defRPr/>
              </a:pPr>
              <a:t>09/09/2012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6EEB3-AEF2-4028-B72B-5E3C29F39D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4BCE-CE9C-4275-9489-4026DA129866}" type="datetimeFigureOut">
              <a:rPr lang="it-IT"/>
              <a:pPr>
                <a:defRPr/>
              </a:pPr>
              <a:t>09/09/2012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46E2E-EE32-4400-8E7C-75783A7736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0F29-7FB1-4EF5-B3F5-FD95279DA4C2}" type="datetimeFigureOut">
              <a:rPr lang="it-IT"/>
              <a:pPr>
                <a:defRPr/>
              </a:pPr>
              <a:t>09/09/2012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C95A6-5798-4EF5-ABCA-1F1383A4B1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47E27-78EA-4DBA-A936-2610E6D327C1}" type="datetimeFigureOut">
              <a:rPr lang="it-IT"/>
              <a:pPr>
                <a:defRPr/>
              </a:pPr>
              <a:t>09/09/2012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FB45-A561-4FAA-A3CA-0D8909B0EA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C432-AA47-49D8-B512-C1D99E1D231B}" type="datetimeFigureOut">
              <a:rPr lang="it-IT"/>
              <a:pPr>
                <a:defRPr/>
              </a:pPr>
              <a:t>09/09/2012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1DFD-F152-404E-8143-724E1336C6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4C8022-F872-4D40-8EA4-2AC937F06A37}" type="datetimeFigureOut">
              <a:rPr lang="it-IT"/>
              <a:pPr>
                <a:defRPr/>
              </a:pPr>
              <a:t>09/09/2012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581271-2593-457E-B73F-0A08DEB007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2FD"/>
              </a:clrFrom>
              <a:clrTo>
                <a:srgbClr val="F4F2FD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6107410" y="332656"/>
            <a:ext cx="23701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CasellaDiTesto 24"/>
          <p:cNvSpPr txBox="1">
            <a:spLocks noChangeArrowheads="1"/>
          </p:cNvSpPr>
          <p:nvPr/>
        </p:nvSpPr>
        <p:spPr bwMode="auto">
          <a:xfrm>
            <a:off x="6300788" y="188913"/>
            <a:ext cx="173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 b="1" dirty="0">
                <a:latin typeface="Arial Black" pitchFamily="34" charset="0"/>
              </a:rPr>
              <a:t>Albero </a:t>
            </a:r>
            <a:r>
              <a:rPr lang="it-IT" sz="1200" b="1" dirty="0" err="1">
                <a:latin typeface="Arial Black" pitchFamily="34" charset="0"/>
              </a:rPr>
              <a:t>Nonò</a:t>
            </a:r>
            <a:endParaRPr lang="it-IT" sz="1200" b="1" dirty="0">
              <a:latin typeface="Arial Black" pitchFamily="34" charset="0"/>
            </a:endParaRPr>
          </a:p>
          <a:p>
            <a:pPr algn="ctr"/>
            <a:r>
              <a:rPr lang="it-IT" sz="1200" i="1" dirty="0">
                <a:latin typeface="Times New Roman" pitchFamily="18" charset="0"/>
                <a:cs typeface="Times New Roman" pitchFamily="18" charset="0"/>
              </a:rPr>
              <a:t>Intelligenza naturalistica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187921" y="1222251"/>
            <a:ext cx="14398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3203848" y="548680"/>
            <a:ext cx="1582737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AFE"/>
              </a:clrFrom>
              <a:clrTo>
                <a:srgbClr val="F9FAFE">
                  <a:alpha val="0"/>
                </a:srgbClr>
              </a:clrTo>
            </a:clrChange>
            <a:grayscl/>
            <a:biLevel thresh="50000"/>
          </a:blip>
          <a:srcRect l="11309"/>
          <a:stretch>
            <a:fillRect/>
          </a:stretch>
        </p:blipFill>
        <p:spPr bwMode="auto">
          <a:xfrm>
            <a:off x="4932040" y="4581128"/>
            <a:ext cx="197961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-36661" y="2564904"/>
            <a:ext cx="15843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7524750" y="2175569"/>
            <a:ext cx="12239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8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736179" y="4438427"/>
            <a:ext cx="16414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9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4932362" y="0"/>
            <a:ext cx="14398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7380288" y="3759993"/>
            <a:ext cx="139541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CasellaDiTesto 13"/>
          <p:cNvSpPr txBox="1">
            <a:spLocks noChangeArrowheads="1"/>
          </p:cNvSpPr>
          <p:nvPr/>
        </p:nvSpPr>
        <p:spPr bwMode="auto">
          <a:xfrm>
            <a:off x="7366000" y="3255069"/>
            <a:ext cx="184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 b="1" dirty="0">
                <a:latin typeface="Arial Black" pitchFamily="34" charset="0"/>
              </a:rPr>
              <a:t>Maestra Carlotta</a:t>
            </a:r>
          </a:p>
          <a:p>
            <a:pPr algn="ctr"/>
            <a:r>
              <a:rPr lang="it-IT" sz="1200" i="1" dirty="0">
                <a:latin typeface="Times New Roman" pitchFamily="18" charset="0"/>
                <a:cs typeface="Times New Roman" pitchFamily="18" charset="0"/>
              </a:rPr>
              <a:t>Intelligenza Interpersonale</a:t>
            </a:r>
          </a:p>
        </p:txBody>
      </p:sp>
      <p:sp>
        <p:nvSpPr>
          <p:cNvPr id="2062" name="CasellaDiTesto 14"/>
          <p:cNvSpPr txBox="1">
            <a:spLocks noChangeArrowheads="1"/>
          </p:cNvSpPr>
          <p:nvPr/>
        </p:nvSpPr>
        <p:spPr bwMode="auto">
          <a:xfrm>
            <a:off x="7181850" y="5272881"/>
            <a:ext cx="1663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 b="1">
                <a:latin typeface="Arial Black" pitchFamily="34" charset="0"/>
              </a:rPr>
              <a:t>Gufo Lampadina</a:t>
            </a:r>
          </a:p>
          <a:p>
            <a:pPr algn="ctr"/>
            <a:r>
              <a:rPr lang="it-IT" sz="1200" i="1">
                <a:latin typeface="Times New Roman" pitchFamily="18" charset="0"/>
                <a:cs typeface="Times New Roman" pitchFamily="18" charset="0"/>
              </a:rPr>
              <a:t>Intelligenza esistenziale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3267529" y="2333198"/>
            <a:ext cx="3989489" cy="2369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…ancora</a:t>
            </a:r>
            <a:r>
              <a:rPr lang="it-IT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7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Freehand521 BT" pitchFamily="66" charset="0"/>
                <a:ea typeface="Verdana" pitchFamily="34" charset="0"/>
                <a:cs typeface="Verdana" pitchFamily="34" charset="0"/>
              </a:rPr>
              <a:t>9</a:t>
            </a:r>
            <a:r>
              <a:rPr lang="it-IT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 volte</a:t>
            </a:r>
            <a:endParaRPr lang="it-IT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BlueStone" pitchFamily="2" charset="0"/>
                <a:ea typeface="Verdana" pitchFamily="34" charset="0"/>
                <a:cs typeface="Verdana" pitchFamily="34" charset="0"/>
              </a:rPr>
              <a:t>Intelligenti</a:t>
            </a:r>
          </a:p>
        </p:txBody>
      </p:sp>
      <p:sp>
        <p:nvSpPr>
          <p:cNvPr id="2067" name="CasellaDiTesto 19"/>
          <p:cNvSpPr txBox="1">
            <a:spLocks noChangeArrowheads="1"/>
          </p:cNvSpPr>
          <p:nvPr/>
        </p:nvSpPr>
        <p:spPr bwMode="auto">
          <a:xfrm>
            <a:off x="742529" y="4078064"/>
            <a:ext cx="2173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 b="1" dirty="0">
                <a:latin typeface="Arial Black" pitchFamily="34" charset="0"/>
              </a:rPr>
              <a:t>Camaleonte Pennellone</a:t>
            </a:r>
          </a:p>
          <a:p>
            <a:pPr algn="ctr"/>
            <a:r>
              <a:rPr lang="it-IT" sz="1200" i="1" dirty="0">
                <a:latin typeface="Times New Roman" pitchFamily="18" charset="0"/>
                <a:cs typeface="Times New Roman" pitchFamily="18" charset="0"/>
              </a:rPr>
              <a:t>Intelligenza </a:t>
            </a:r>
            <a:r>
              <a:rPr lang="it-IT" sz="1200" i="1" dirty="0" err="1">
                <a:latin typeface="Times New Roman" pitchFamily="18" charset="0"/>
                <a:cs typeface="Times New Roman" pitchFamily="18" charset="0"/>
              </a:rPr>
              <a:t>visivo-spaziale</a:t>
            </a:r>
            <a:endParaRPr lang="it-IT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CasellaDiTesto 20"/>
          <p:cNvSpPr txBox="1">
            <a:spLocks noChangeArrowheads="1"/>
          </p:cNvSpPr>
          <p:nvPr/>
        </p:nvSpPr>
        <p:spPr bwMode="auto">
          <a:xfrm>
            <a:off x="755576" y="3356992"/>
            <a:ext cx="2100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latin typeface="Arial Black" pitchFamily="34" charset="0"/>
              </a:rPr>
              <a:t>Scoiattolo </a:t>
            </a:r>
            <a:r>
              <a:rPr lang="it-IT" sz="1200" b="1" dirty="0" err="1" smtClean="0">
                <a:latin typeface="Arial Black" pitchFamily="34" charset="0"/>
              </a:rPr>
              <a:t>Matemì</a:t>
            </a:r>
            <a:endParaRPr lang="it-IT" sz="1200" b="1" dirty="0">
              <a:latin typeface="Arial Black" pitchFamily="34" charset="0"/>
            </a:endParaRPr>
          </a:p>
          <a:p>
            <a:pPr algn="ctr"/>
            <a:r>
              <a:rPr lang="it-IT" sz="1200" i="1" dirty="0" smtClean="0">
                <a:latin typeface="Times New Roman" pitchFamily="18" charset="0"/>
                <a:cs typeface="Times New Roman" pitchFamily="18" charset="0"/>
              </a:rPr>
              <a:t>Intelligenza matematica</a:t>
            </a:r>
            <a:endParaRPr lang="it-IT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CasellaDiTesto 21"/>
          <p:cNvSpPr txBox="1">
            <a:spLocks noChangeArrowheads="1"/>
          </p:cNvSpPr>
          <p:nvPr/>
        </p:nvSpPr>
        <p:spPr bwMode="auto">
          <a:xfrm>
            <a:off x="5413053" y="6020990"/>
            <a:ext cx="1858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 b="1" dirty="0">
                <a:latin typeface="Arial Black" pitchFamily="34" charset="0"/>
              </a:rPr>
              <a:t>Gatto </a:t>
            </a:r>
            <a:r>
              <a:rPr lang="it-IT" sz="1200" b="1" dirty="0" err="1">
                <a:latin typeface="Arial Black" pitchFamily="34" charset="0"/>
              </a:rPr>
              <a:t>Sofficino</a:t>
            </a:r>
            <a:endParaRPr lang="it-IT" sz="1200" b="1" dirty="0">
              <a:latin typeface="Arial Black" pitchFamily="34" charset="0"/>
            </a:endParaRPr>
          </a:p>
          <a:p>
            <a:pPr algn="ctr"/>
            <a:r>
              <a:rPr lang="it-IT" sz="1200" i="1" dirty="0">
                <a:latin typeface="Times New Roman" pitchFamily="18" charset="0"/>
                <a:cs typeface="Times New Roman" pitchFamily="18" charset="0"/>
              </a:rPr>
              <a:t>Intelligenza </a:t>
            </a:r>
            <a:r>
              <a:rPr lang="it-IT" sz="1200" i="1" dirty="0" err="1">
                <a:latin typeface="Times New Roman" pitchFamily="18" charset="0"/>
                <a:cs typeface="Times New Roman" pitchFamily="18" charset="0"/>
              </a:rPr>
              <a:t>intrapersonale</a:t>
            </a:r>
            <a:endParaRPr lang="it-IT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0" name="CasellaDiTesto 22"/>
          <p:cNvSpPr txBox="1">
            <a:spLocks noChangeArrowheads="1"/>
          </p:cNvSpPr>
          <p:nvPr/>
        </p:nvSpPr>
        <p:spPr bwMode="auto">
          <a:xfrm>
            <a:off x="251520" y="908720"/>
            <a:ext cx="2152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 b="1" dirty="0">
                <a:latin typeface="Arial Black" pitchFamily="34" charset="0"/>
              </a:rPr>
              <a:t>Pappagallo </a:t>
            </a:r>
            <a:r>
              <a:rPr lang="it-IT" sz="1200" b="1" dirty="0" err="1">
                <a:latin typeface="Arial Black" pitchFamily="34" charset="0"/>
              </a:rPr>
              <a:t>Lingualesta</a:t>
            </a:r>
            <a:endParaRPr lang="it-IT" sz="1200" b="1" dirty="0">
              <a:latin typeface="Arial Black" pitchFamily="34" charset="0"/>
            </a:endParaRPr>
          </a:p>
          <a:p>
            <a:pPr algn="ctr"/>
            <a:r>
              <a:rPr lang="it-IT" sz="1200" i="1" dirty="0">
                <a:latin typeface="Times New Roman" pitchFamily="18" charset="0"/>
                <a:cs typeface="Times New Roman" pitchFamily="18" charset="0"/>
              </a:rPr>
              <a:t>Intelligenza linguistica</a:t>
            </a:r>
          </a:p>
        </p:txBody>
      </p:sp>
      <p:sp>
        <p:nvSpPr>
          <p:cNvPr id="2071" name="CasellaDiTesto 23"/>
          <p:cNvSpPr txBox="1">
            <a:spLocks noChangeArrowheads="1"/>
          </p:cNvSpPr>
          <p:nvPr/>
        </p:nvSpPr>
        <p:spPr bwMode="auto">
          <a:xfrm>
            <a:off x="3171825" y="260350"/>
            <a:ext cx="1662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 b="1" dirty="0">
                <a:latin typeface="Arial Black" pitchFamily="34" charset="0"/>
              </a:rPr>
              <a:t>Serpente </a:t>
            </a:r>
            <a:r>
              <a:rPr lang="it-IT" sz="1200" b="1" dirty="0" err="1">
                <a:latin typeface="Arial Black" pitchFamily="34" charset="0"/>
              </a:rPr>
              <a:t>Giringiò</a:t>
            </a:r>
            <a:endParaRPr lang="it-IT" sz="1200" b="1" dirty="0">
              <a:latin typeface="Arial Black" pitchFamily="34" charset="0"/>
            </a:endParaRPr>
          </a:p>
          <a:p>
            <a:pPr algn="ctr"/>
            <a:r>
              <a:rPr lang="it-IT" sz="1200" i="1" dirty="0">
                <a:latin typeface="Times New Roman" pitchFamily="18" charset="0"/>
                <a:cs typeface="Times New Roman" pitchFamily="18" charset="0"/>
              </a:rPr>
              <a:t>Intelligenza </a:t>
            </a:r>
            <a:r>
              <a:rPr lang="it-IT" sz="1200" i="1" dirty="0" err="1">
                <a:latin typeface="Times New Roman" pitchFamily="18" charset="0"/>
                <a:cs typeface="Times New Roman" pitchFamily="18" charset="0"/>
              </a:rPr>
              <a:t>cinestetica</a:t>
            </a:r>
            <a:endParaRPr lang="it-IT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3" name="CasellaDiTesto 26"/>
          <p:cNvSpPr txBox="1">
            <a:spLocks noChangeArrowheads="1"/>
          </p:cNvSpPr>
          <p:nvPr/>
        </p:nvSpPr>
        <p:spPr bwMode="auto">
          <a:xfrm>
            <a:off x="6012160" y="1701081"/>
            <a:ext cx="15001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200" b="1">
                <a:latin typeface="Arial Black" pitchFamily="34" charset="0"/>
              </a:rPr>
              <a:t>Vento</a:t>
            </a:r>
          </a:p>
          <a:p>
            <a:pPr algn="ctr"/>
            <a:r>
              <a:rPr lang="it-IT" sz="1200" i="1">
                <a:latin typeface="Times New Roman" pitchFamily="18" charset="0"/>
                <a:cs typeface="Times New Roman" pitchFamily="18" charset="0"/>
              </a:rPr>
              <a:t>Intelligenza musicale</a:t>
            </a:r>
          </a:p>
        </p:txBody>
      </p:sp>
      <p:pic>
        <p:nvPicPr>
          <p:cNvPr id="26" name="Immagine 25" descr="Out-of-the-Box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2771800" y="2060848"/>
            <a:ext cx="2304256" cy="1873715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2357639" y="5733256"/>
            <a:ext cx="1848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Scuola dell’Infanzia</a:t>
            </a:r>
          </a:p>
          <a:p>
            <a:pPr algn="ctr"/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it-IT" sz="1600" i="1" dirty="0" err="1" smtClean="0">
                <a:latin typeface="Times New Roman" pitchFamily="18" charset="0"/>
                <a:cs typeface="Times New Roman" pitchFamily="18" charset="0"/>
              </a:rPr>
              <a:t>Gambolò</a:t>
            </a:r>
            <a:endParaRPr lang="it-IT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i="1" dirty="0" err="1" smtClean="0">
                <a:latin typeface="Times New Roman" pitchFamily="18" charset="0"/>
                <a:cs typeface="Times New Roman" pitchFamily="18" charset="0"/>
              </a:rPr>
              <a:t>a.S.</a:t>
            </a:r>
            <a:r>
              <a:rPr lang="it-IT" sz="1600" i="1" dirty="0" smtClean="0">
                <a:latin typeface="Times New Roman" pitchFamily="18" charset="0"/>
                <a:cs typeface="Times New Roman" pitchFamily="18" charset="0"/>
              </a:rPr>
              <a:t> 2012-2013</a:t>
            </a:r>
            <a:endParaRPr lang="it-IT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CasellaDiTesto 23"/>
          <p:cNvSpPr txBox="1">
            <a:spLocks noChangeArrowheads="1"/>
          </p:cNvSpPr>
          <p:nvPr/>
        </p:nvSpPr>
        <p:spPr bwMode="auto">
          <a:xfrm>
            <a:off x="3398104" y="1107321"/>
            <a:ext cx="333413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err="1" smtClean="0">
                <a:latin typeface="Arial Black" pitchFamily="34" charset="0"/>
              </a:rPr>
              <a:t>Giringiò</a:t>
            </a:r>
            <a:r>
              <a:rPr lang="it-IT" sz="1400" b="1" dirty="0" smtClean="0">
                <a:latin typeface="Arial Black" pitchFamily="34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cs typeface="Times New Roman" pitchFamily="18" charset="0"/>
              </a:rPr>
              <a:t>cinestetica</a:t>
            </a:r>
            <a:endParaRPr lang="it-IT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 algn="ctr"/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2FD"/>
              </a:clrFrom>
              <a:clrTo>
                <a:srgbClr val="F4F2FD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4860032" y="4365104"/>
            <a:ext cx="948345" cy="63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CasellaDiTesto 24"/>
          <p:cNvSpPr txBox="1">
            <a:spLocks noChangeArrowheads="1"/>
          </p:cNvSpPr>
          <p:nvPr/>
        </p:nvSpPr>
        <p:spPr bwMode="auto">
          <a:xfrm>
            <a:off x="3419872" y="2996952"/>
            <a:ext cx="324036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err="1" smtClean="0">
                <a:latin typeface="Arial Black" pitchFamily="34" charset="0"/>
              </a:rPr>
              <a:t>Nonò</a:t>
            </a:r>
            <a:r>
              <a:rPr lang="it-IT" sz="1400" b="1" dirty="0" smtClean="0">
                <a:latin typeface="Arial Black" pitchFamily="34" charset="0"/>
              </a:rPr>
              <a:t>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naturalistica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1052736"/>
            <a:ext cx="576122" cy="7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5148064" y="908720"/>
            <a:ext cx="633289" cy="5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AFE"/>
              </a:clrFrom>
              <a:clrTo>
                <a:srgbClr val="F9FAFE">
                  <a:alpha val="0"/>
                </a:srgbClr>
              </a:clrTo>
            </a:clrChange>
            <a:grayscl/>
            <a:biLevel thresh="50000"/>
          </a:blip>
          <a:srcRect l="11309"/>
          <a:stretch>
            <a:fillRect/>
          </a:stretch>
        </p:blipFill>
        <p:spPr bwMode="auto">
          <a:xfrm>
            <a:off x="8351912" y="3717032"/>
            <a:ext cx="792088" cy="61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2620650"/>
            <a:ext cx="633924" cy="55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5666441" y="116632"/>
            <a:ext cx="489735" cy="48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8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4437112"/>
            <a:ext cx="656791" cy="54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9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5076056" y="2708920"/>
            <a:ext cx="576111" cy="5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8388424" y="1844824"/>
            <a:ext cx="558336" cy="61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CasellaDiTesto 13"/>
          <p:cNvSpPr txBox="1">
            <a:spLocks noChangeArrowheads="1"/>
          </p:cNvSpPr>
          <p:nvPr/>
        </p:nvSpPr>
        <p:spPr bwMode="auto">
          <a:xfrm>
            <a:off x="6077275" y="188640"/>
            <a:ext cx="34059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>
                <a:latin typeface="Arial Black" pitchFamily="34" charset="0"/>
              </a:rPr>
              <a:t>Maestra </a:t>
            </a:r>
            <a:r>
              <a:rPr lang="it-IT" sz="1400" b="1" dirty="0" smtClean="0">
                <a:latin typeface="Arial Black" pitchFamily="34" charset="0"/>
              </a:rPr>
              <a:t>Carlotta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Interpersonale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CasellaDiTesto 14"/>
          <p:cNvSpPr txBox="1">
            <a:spLocks noChangeArrowheads="1"/>
          </p:cNvSpPr>
          <p:nvPr/>
        </p:nvSpPr>
        <p:spPr bwMode="auto">
          <a:xfrm>
            <a:off x="6250183" y="2116594"/>
            <a:ext cx="393844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Arial Black" pitchFamily="34" charset="0"/>
              </a:rPr>
              <a:t>Lampadina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esistenziale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7" name="CasellaDiTesto 19"/>
          <p:cNvSpPr txBox="1">
            <a:spLocks noChangeArrowheads="1"/>
          </p:cNvSpPr>
          <p:nvPr/>
        </p:nvSpPr>
        <p:spPr bwMode="auto">
          <a:xfrm>
            <a:off x="611560" y="4365104"/>
            <a:ext cx="302433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Arial Black" pitchFamily="34" charset="0"/>
              </a:rPr>
              <a:t>Pennellone </a:t>
            </a:r>
            <a:r>
              <a:rPr lang="it-IT" sz="1400" i="1" dirty="0" err="1" smtClean="0">
                <a:latin typeface="Times New Roman" pitchFamily="18" charset="0"/>
                <a:cs typeface="Times New Roman" pitchFamily="18" charset="0"/>
              </a:rPr>
              <a:t>visivo-spaziale</a:t>
            </a:r>
            <a:endParaRPr lang="it-IT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CasellaDiTesto 20"/>
          <p:cNvSpPr txBox="1">
            <a:spLocks noChangeArrowheads="1"/>
          </p:cNvSpPr>
          <p:nvPr/>
        </p:nvSpPr>
        <p:spPr bwMode="auto">
          <a:xfrm>
            <a:off x="539551" y="2620650"/>
            <a:ext cx="299041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err="1" smtClean="0">
                <a:latin typeface="Arial Black" pitchFamily="34" charset="0"/>
              </a:rPr>
              <a:t>Matemì</a:t>
            </a:r>
            <a:r>
              <a:rPr lang="it-IT" sz="1400" b="1" dirty="0" smtClean="0">
                <a:latin typeface="Arial Black" pitchFamily="34" charset="0"/>
              </a:rPr>
              <a:t>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matematica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CasellaDiTesto 21"/>
          <p:cNvSpPr txBox="1">
            <a:spLocks noChangeArrowheads="1"/>
          </p:cNvSpPr>
          <p:nvPr/>
        </p:nvSpPr>
        <p:spPr bwMode="auto">
          <a:xfrm>
            <a:off x="6300484" y="3988802"/>
            <a:ext cx="338408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err="1" smtClean="0">
                <a:latin typeface="Arial Black" pitchFamily="34" charset="0"/>
              </a:rPr>
              <a:t>Sofficino</a:t>
            </a:r>
            <a:r>
              <a:rPr lang="it-IT" sz="1400" b="1" dirty="0" smtClean="0">
                <a:latin typeface="Arial Black" pitchFamily="34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cs typeface="Times New Roman" pitchFamily="18" charset="0"/>
              </a:rPr>
              <a:t>intrapersonale</a:t>
            </a:r>
            <a:endParaRPr lang="it-IT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0" name="CasellaDiTesto 22"/>
          <p:cNvSpPr txBox="1">
            <a:spLocks noChangeArrowheads="1"/>
          </p:cNvSpPr>
          <p:nvPr/>
        </p:nvSpPr>
        <p:spPr bwMode="auto">
          <a:xfrm>
            <a:off x="467543" y="1052736"/>
            <a:ext cx="335288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err="1" smtClean="0">
                <a:latin typeface="Arial Black" pitchFamily="34" charset="0"/>
              </a:rPr>
              <a:t>Lingualesta</a:t>
            </a:r>
            <a:r>
              <a:rPr lang="it-IT" sz="1400" b="1" dirty="0" smtClean="0">
                <a:latin typeface="Arial Black" pitchFamily="34" charset="0"/>
              </a:rPr>
              <a:t>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linguistica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3" name="CasellaDiTesto 26"/>
          <p:cNvSpPr txBox="1">
            <a:spLocks noChangeArrowheads="1"/>
          </p:cNvSpPr>
          <p:nvPr/>
        </p:nvSpPr>
        <p:spPr bwMode="auto">
          <a:xfrm>
            <a:off x="3570720" y="4635713"/>
            <a:ext cx="30895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Arial Black" pitchFamily="34" charset="0"/>
              </a:rPr>
              <a:t>Vento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musicale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 algn="ctr"/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Immagine 25" descr="Out-of-the-Box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0" y="0"/>
            <a:ext cx="1152128" cy="936858"/>
          </a:xfrm>
          <a:prstGeom prst="rect">
            <a:avLst/>
          </a:prstGeom>
        </p:spPr>
      </p:pic>
      <p:cxnSp>
        <p:nvCxnSpPr>
          <p:cNvPr id="28" name="Connettore 1 27"/>
          <p:cNvCxnSpPr/>
          <p:nvPr/>
        </p:nvCxnSpPr>
        <p:spPr>
          <a:xfrm>
            <a:off x="1259632" y="476672"/>
            <a:ext cx="3096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971600" y="620688"/>
            <a:ext cx="36022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i="1" dirty="0" smtClean="0"/>
              <a:t>Griglia di programmazione: compila con le attività da proporre</a:t>
            </a:r>
            <a:endParaRPr lang="it-IT" sz="900" b="1" i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79512" y="6021288"/>
            <a:ext cx="6211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i="1" dirty="0" smtClean="0"/>
              <a:t>Elenca gli oggetti inseriti nella scatola: ______________________________________________</a:t>
            </a:r>
          </a:p>
          <a:p>
            <a:r>
              <a:rPr lang="it-IT" sz="1050" b="1" i="1" dirty="0" smtClean="0"/>
              <a:t>________________________________________________________________________________</a:t>
            </a:r>
          </a:p>
          <a:p>
            <a:r>
              <a:rPr lang="it-IT" sz="1050" b="1" i="1" dirty="0" smtClean="0"/>
              <a:t>________________________________________________________________________________</a:t>
            </a:r>
          </a:p>
          <a:p>
            <a:r>
              <a:rPr lang="it-IT" sz="1050" b="1" i="1" dirty="0" smtClean="0"/>
              <a:t>________________________________________________________________________________</a:t>
            </a:r>
            <a:endParaRPr lang="it-IT" sz="105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CasellaDiTesto 23"/>
          <p:cNvSpPr txBox="1">
            <a:spLocks noChangeArrowheads="1"/>
          </p:cNvSpPr>
          <p:nvPr/>
        </p:nvSpPr>
        <p:spPr bwMode="auto">
          <a:xfrm>
            <a:off x="3398104" y="1107321"/>
            <a:ext cx="333413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err="1" smtClean="0">
                <a:latin typeface="Arial Black" pitchFamily="34" charset="0"/>
              </a:rPr>
              <a:t>Giringiò</a:t>
            </a:r>
            <a:r>
              <a:rPr lang="it-IT" sz="1400" b="1" dirty="0" smtClean="0">
                <a:latin typeface="Arial Black" pitchFamily="34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cs typeface="Times New Roman" pitchFamily="18" charset="0"/>
              </a:rPr>
              <a:t>cinestetica</a:t>
            </a:r>
            <a:endParaRPr lang="it-IT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 algn="ctr"/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2FD"/>
              </a:clrFrom>
              <a:clrTo>
                <a:srgbClr val="F4F2FD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4860033" y="4365104"/>
            <a:ext cx="720080" cy="48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CasellaDiTesto 24"/>
          <p:cNvSpPr txBox="1">
            <a:spLocks noChangeArrowheads="1"/>
          </p:cNvSpPr>
          <p:nvPr/>
        </p:nvSpPr>
        <p:spPr bwMode="auto">
          <a:xfrm>
            <a:off x="3419872" y="2996952"/>
            <a:ext cx="324036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err="1" smtClean="0">
                <a:latin typeface="Arial Black" pitchFamily="34" charset="0"/>
              </a:rPr>
              <a:t>Nonò</a:t>
            </a:r>
            <a:r>
              <a:rPr lang="it-IT" sz="1400" b="1" dirty="0" smtClean="0">
                <a:latin typeface="Arial Black" pitchFamily="34" charset="0"/>
              </a:rPr>
              <a:t>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naturalistica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1052736"/>
            <a:ext cx="576122" cy="79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5004048" y="764704"/>
            <a:ext cx="633289" cy="5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AFE"/>
              </a:clrFrom>
              <a:clrTo>
                <a:srgbClr val="F9FAFE">
                  <a:alpha val="0"/>
                </a:srgbClr>
              </a:clrTo>
            </a:clrChange>
            <a:grayscl/>
            <a:biLevel thresh="50000"/>
          </a:blip>
          <a:srcRect l="11309"/>
          <a:stretch>
            <a:fillRect/>
          </a:stretch>
        </p:blipFill>
        <p:spPr bwMode="auto">
          <a:xfrm>
            <a:off x="8351912" y="3717032"/>
            <a:ext cx="65203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2620650"/>
            <a:ext cx="633924" cy="55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5666442" y="116632"/>
            <a:ext cx="4354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8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4437112"/>
            <a:ext cx="656791" cy="54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9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4860032" y="2708920"/>
            <a:ext cx="576111" cy="59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8172400" y="1772816"/>
            <a:ext cx="4548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CasellaDiTesto 13"/>
          <p:cNvSpPr txBox="1">
            <a:spLocks noChangeArrowheads="1"/>
          </p:cNvSpPr>
          <p:nvPr/>
        </p:nvSpPr>
        <p:spPr bwMode="auto">
          <a:xfrm>
            <a:off x="6077275" y="188640"/>
            <a:ext cx="34059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>
                <a:latin typeface="Arial Black" pitchFamily="34" charset="0"/>
              </a:rPr>
              <a:t>Maestra </a:t>
            </a:r>
            <a:r>
              <a:rPr lang="it-IT" sz="1400" b="1" dirty="0" smtClean="0">
                <a:latin typeface="Arial Black" pitchFamily="34" charset="0"/>
              </a:rPr>
              <a:t>Carlotta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Interpersonale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CasellaDiTesto 14"/>
          <p:cNvSpPr txBox="1">
            <a:spLocks noChangeArrowheads="1"/>
          </p:cNvSpPr>
          <p:nvPr/>
        </p:nvSpPr>
        <p:spPr bwMode="auto">
          <a:xfrm>
            <a:off x="6250183" y="2116594"/>
            <a:ext cx="393844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Arial Black" pitchFamily="34" charset="0"/>
              </a:rPr>
              <a:t>Lampadina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esistenziale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7" name="CasellaDiTesto 19"/>
          <p:cNvSpPr txBox="1">
            <a:spLocks noChangeArrowheads="1"/>
          </p:cNvSpPr>
          <p:nvPr/>
        </p:nvSpPr>
        <p:spPr bwMode="auto">
          <a:xfrm>
            <a:off x="611560" y="4365104"/>
            <a:ext cx="302433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Arial Black" pitchFamily="34" charset="0"/>
              </a:rPr>
              <a:t>Pennellone </a:t>
            </a:r>
            <a:r>
              <a:rPr lang="it-IT" sz="1400" i="1" dirty="0" err="1" smtClean="0">
                <a:latin typeface="Times New Roman" pitchFamily="18" charset="0"/>
                <a:cs typeface="Times New Roman" pitchFamily="18" charset="0"/>
              </a:rPr>
              <a:t>visivo-spaziale</a:t>
            </a:r>
            <a:endParaRPr lang="it-IT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CasellaDiTesto 20"/>
          <p:cNvSpPr txBox="1">
            <a:spLocks noChangeArrowheads="1"/>
          </p:cNvSpPr>
          <p:nvPr/>
        </p:nvSpPr>
        <p:spPr bwMode="auto">
          <a:xfrm>
            <a:off x="539551" y="2620650"/>
            <a:ext cx="299041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err="1" smtClean="0">
                <a:latin typeface="Arial Black" pitchFamily="34" charset="0"/>
              </a:rPr>
              <a:t>Matemì</a:t>
            </a:r>
            <a:r>
              <a:rPr lang="it-IT" sz="1400" b="1" dirty="0" smtClean="0">
                <a:latin typeface="Arial Black" pitchFamily="34" charset="0"/>
              </a:rPr>
              <a:t>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matematica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CasellaDiTesto 21"/>
          <p:cNvSpPr txBox="1">
            <a:spLocks noChangeArrowheads="1"/>
          </p:cNvSpPr>
          <p:nvPr/>
        </p:nvSpPr>
        <p:spPr bwMode="auto">
          <a:xfrm>
            <a:off x="6300484" y="3988802"/>
            <a:ext cx="338408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err="1" smtClean="0">
                <a:latin typeface="Arial Black" pitchFamily="34" charset="0"/>
              </a:rPr>
              <a:t>Sofficino</a:t>
            </a:r>
            <a:r>
              <a:rPr lang="it-IT" sz="1400" b="1" dirty="0" smtClean="0">
                <a:latin typeface="Arial Black" pitchFamily="34" charset="0"/>
              </a:rPr>
              <a:t> </a:t>
            </a:r>
            <a:r>
              <a:rPr lang="it-IT" sz="1400" i="1" dirty="0" err="1" smtClean="0">
                <a:latin typeface="Times New Roman" pitchFamily="18" charset="0"/>
                <a:cs typeface="Times New Roman" pitchFamily="18" charset="0"/>
              </a:rPr>
              <a:t>intrapersonale</a:t>
            </a:r>
            <a:endParaRPr lang="it-IT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0" name="CasellaDiTesto 22"/>
          <p:cNvSpPr txBox="1">
            <a:spLocks noChangeArrowheads="1"/>
          </p:cNvSpPr>
          <p:nvPr/>
        </p:nvSpPr>
        <p:spPr bwMode="auto">
          <a:xfrm>
            <a:off x="467543" y="1052736"/>
            <a:ext cx="335288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err="1" smtClean="0">
                <a:latin typeface="Arial Black" pitchFamily="34" charset="0"/>
              </a:rPr>
              <a:t>Lingualesta</a:t>
            </a:r>
            <a:r>
              <a:rPr lang="it-IT" sz="1400" b="1" dirty="0" smtClean="0">
                <a:latin typeface="Arial Black" pitchFamily="34" charset="0"/>
              </a:rPr>
              <a:t>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linguistica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3" name="CasellaDiTesto 26"/>
          <p:cNvSpPr txBox="1">
            <a:spLocks noChangeArrowheads="1"/>
          </p:cNvSpPr>
          <p:nvPr/>
        </p:nvSpPr>
        <p:spPr bwMode="auto">
          <a:xfrm>
            <a:off x="3570720" y="4635713"/>
            <a:ext cx="30895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Arial Black" pitchFamily="34" charset="0"/>
              </a:rPr>
              <a:t>Vento </a:t>
            </a: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musicale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 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>
              <a:buFont typeface="Arial" pitchFamily="34" charset="0"/>
              <a:buChar char="•"/>
            </a:pPr>
            <a:r>
              <a:rPr lang="it-IT" sz="1400" i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</a:p>
          <a:p>
            <a:pPr algn="ctr"/>
            <a:endParaRPr lang="it-IT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Immagine 25" descr="Out-of-the-Box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0" y="0"/>
            <a:ext cx="1152128" cy="936858"/>
          </a:xfrm>
          <a:prstGeom prst="rect">
            <a:avLst/>
          </a:prstGeom>
        </p:spPr>
      </p:pic>
      <p:cxnSp>
        <p:nvCxnSpPr>
          <p:cNvPr id="28" name="Connettore 1 27"/>
          <p:cNvCxnSpPr/>
          <p:nvPr/>
        </p:nvCxnSpPr>
        <p:spPr>
          <a:xfrm>
            <a:off x="1259632" y="476672"/>
            <a:ext cx="3096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971600" y="620688"/>
            <a:ext cx="13452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i="1" dirty="0" smtClean="0"/>
              <a:t>Griglia di valutazione</a:t>
            </a:r>
            <a:endParaRPr lang="it-IT" sz="900" b="1" i="1" dirty="0"/>
          </a:p>
        </p:txBody>
      </p:sp>
      <p:pic>
        <p:nvPicPr>
          <p:cNvPr id="24" name="Immagine 23" descr="Sad.gif"/>
          <p:cNvPicPr>
            <a:picLocks noChangeAspect="1"/>
          </p:cNvPicPr>
          <p:nvPr/>
        </p:nvPicPr>
        <p:blipFill>
          <a:blip r:embed="rId12" cstate="print">
            <a:biLevel thresh="50000"/>
          </a:blip>
          <a:stretch>
            <a:fillRect/>
          </a:stretch>
        </p:blipFill>
        <p:spPr>
          <a:xfrm>
            <a:off x="2987824" y="1268760"/>
            <a:ext cx="216024" cy="216024"/>
          </a:xfrm>
          <a:prstGeom prst="rect">
            <a:avLst/>
          </a:prstGeom>
        </p:spPr>
      </p:pic>
      <p:pic>
        <p:nvPicPr>
          <p:cNvPr id="25" name="Immagine 24" descr="Smile.gif"/>
          <p:cNvPicPr>
            <a:picLocks noChangeAspect="1"/>
          </p:cNvPicPr>
          <p:nvPr/>
        </p:nvPicPr>
        <p:blipFill>
          <a:blip r:embed="rId13" cstate="print">
            <a:biLevel thresh="50000"/>
          </a:blip>
          <a:stretch>
            <a:fillRect/>
          </a:stretch>
        </p:blipFill>
        <p:spPr>
          <a:xfrm>
            <a:off x="2411760" y="1268760"/>
            <a:ext cx="216024" cy="216024"/>
          </a:xfrm>
          <a:prstGeom prst="rect">
            <a:avLst/>
          </a:prstGeom>
        </p:spPr>
      </p:pic>
      <p:pic>
        <p:nvPicPr>
          <p:cNvPr id="27" name="Immagine 26" descr="Strait.gif"/>
          <p:cNvPicPr>
            <a:picLocks noChangeAspect="1"/>
          </p:cNvPicPr>
          <p:nvPr/>
        </p:nvPicPr>
        <p:blipFill>
          <a:blip r:embed="rId14" cstate="print">
            <a:biLevel thresh="50000"/>
          </a:blip>
          <a:stretch>
            <a:fillRect/>
          </a:stretch>
        </p:blipFill>
        <p:spPr>
          <a:xfrm>
            <a:off x="2699792" y="1268760"/>
            <a:ext cx="216024" cy="216024"/>
          </a:xfrm>
          <a:prstGeom prst="rect">
            <a:avLst/>
          </a:prstGeom>
        </p:spPr>
      </p:pic>
      <p:pic>
        <p:nvPicPr>
          <p:cNvPr id="29" name="Immagine 28" descr="Sad.gif"/>
          <p:cNvPicPr>
            <a:picLocks noChangeAspect="1"/>
          </p:cNvPicPr>
          <p:nvPr/>
        </p:nvPicPr>
        <p:blipFill>
          <a:blip r:embed="rId12" cstate="print">
            <a:biLevel thresh="50000"/>
          </a:blip>
          <a:stretch>
            <a:fillRect/>
          </a:stretch>
        </p:blipFill>
        <p:spPr>
          <a:xfrm>
            <a:off x="3059832" y="2852936"/>
            <a:ext cx="216024" cy="216024"/>
          </a:xfrm>
          <a:prstGeom prst="rect">
            <a:avLst/>
          </a:prstGeom>
        </p:spPr>
      </p:pic>
      <p:pic>
        <p:nvPicPr>
          <p:cNvPr id="30" name="Immagine 29" descr="Smile.gif"/>
          <p:cNvPicPr>
            <a:picLocks noChangeAspect="1"/>
          </p:cNvPicPr>
          <p:nvPr/>
        </p:nvPicPr>
        <p:blipFill>
          <a:blip r:embed="rId13" cstate="print">
            <a:biLevel thresh="50000"/>
          </a:blip>
          <a:stretch>
            <a:fillRect/>
          </a:stretch>
        </p:blipFill>
        <p:spPr>
          <a:xfrm>
            <a:off x="2483768" y="2852936"/>
            <a:ext cx="216024" cy="216024"/>
          </a:xfrm>
          <a:prstGeom prst="rect">
            <a:avLst/>
          </a:prstGeom>
        </p:spPr>
      </p:pic>
      <p:pic>
        <p:nvPicPr>
          <p:cNvPr id="31" name="Immagine 30" descr="Strait.gif"/>
          <p:cNvPicPr>
            <a:picLocks noChangeAspect="1"/>
          </p:cNvPicPr>
          <p:nvPr/>
        </p:nvPicPr>
        <p:blipFill>
          <a:blip r:embed="rId14" cstate="print">
            <a:biLevel thresh="50000"/>
          </a:blip>
          <a:stretch>
            <a:fillRect/>
          </a:stretch>
        </p:blipFill>
        <p:spPr>
          <a:xfrm>
            <a:off x="2771800" y="2852936"/>
            <a:ext cx="216024" cy="216024"/>
          </a:xfrm>
          <a:prstGeom prst="rect">
            <a:avLst/>
          </a:prstGeom>
        </p:spPr>
      </p:pic>
      <p:pic>
        <p:nvPicPr>
          <p:cNvPr id="32" name="Immagine 31" descr="Sad.gif"/>
          <p:cNvPicPr>
            <a:picLocks noChangeAspect="1"/>
          </p:cNvPicPr>
          <p:nvPr/>
        </p:nvPicPr>
        <p:blipFill>
          <a:blip r:embed="rId12" cstate="print">
            <a:biLevel thresh="50000"/>
          </a:blip>
          <a:stretch>
            <a:fillRect/>
          </a:stretch>
        </p:blipFill>
        <p:spPr>
          <a:xfrm>
            <a:off x="3131840" y="4581128"/>
            <a:ext cx="216024" cy="216024"/>
          </a:xfrm>
          <a:prstGeom prst="rect">
            <a:avLst/>
          </a:prstGeom>
        </p:spPr>
      </p:pic>
      <p:pic>
        <p:nvPicPr>
          <p:cNvPr id="33" name="Immagine 32" descr="Smile.gif"/>
          <p:cNvPicPr>
            <a:picLocks noChangeAspect="1"/>
          </p:cNvPicPr>
          <p:nvPr/>
        </p:nvPicPr>
        <p:blipFill>
          <a:blip r:embed="rId13" cstate="print">
            <a:biLevel thresh="50000"/>
          </a:blip>
          <a:stretch>
            <a:fillRect/>
          </a:stretch>
        </p:blipFill>
        <p:spPr>
          <a:xfrm>
            <a:off x="2555776" y="4581128"/>
            <a:ext cx="216024" cy="216024"/>
          </a:xfrm>
          <a:prstGeom prst="rect">
            <a:avLst/>
          </a:prstGeom>
        </p:spPr>
      </p:pic>
      <p:pic>
        <p:nvPicPr>
          <p:cNvPr id="34" name="Immagine 33" descr="Strait.gif"/>
          <p:cNvPicPr>
            <a:picLocks noChangeAspect="1"/>
          </p:cNvPicPr>
          <p:nvPr/>
        </p:nvPicPr>
        <p:blipFill>
          <a:blip r:embed="rId14" cstate="print">
            <a:biLevel thresh="50000"/>
          </a:blip>
          <a:stretch>
            <a:fillRect/>
          </a:stretch>
        </p:blipFill>
        <p:spPr>
          <a:xfrm>
            <a:off x="2843808" y="4581128"/>
            <a:ext cx="216024" cy="216024"/>
          </a:xfrm>
          <a:prstGeom prst="rect">
            <a:avLst/>
          </a:prstGeom>
        </p:spPr>
      </p:pic>
      <p:pic>
        <p:nvPicPr>
          <p:cNvPr id="35" name="Immagine 34" descr="Sad.gif"/>
          <p:cNvPicPr>
            <a:picLocks noChangeAspect="1"/>
          </p:cNvPicPr>
          <p:nvPr/>
        </p:nvPicPr>
        <p:blipFill>
          <a:blip r:embed="rId12" cstate="print">
            <a:biLevel thresh="50000"/>
          </a:blip>
          <a:stretch>
            <a:fillRect/>
          </a:stretch>
        </p:blipFill>
        <p:spPr>
          <a:xfrm>
            <a:off x="5940152" y="1340768"/>
            <a:ext cx="216024" cy="216024"/>
          </a:xfrm>
          <a:prstGeom prst="rect">
            <a:avLst/>
          </a:prstGeom>
        </p:spPr>
      </p:pic>
      <p:pic>
        <p:nvPicPr>
          <p:cNvPr id="36" name="Immagine 35" descr="Smile.gif"/>
          <p:cNvPicPr>
            <a:picLocks noChangeAspect="1"/>
          </p:cNvPicPr>
          <p:nvPr/>
        </p:nvPicPr>
        <p:blipFill>
          <a:blip r:embed="rId13" cstate="print">
            <a:biLevel thresh="50000"/>
          </a:blip>
          <a:stretch>
            <a:fillRect/>
          </a:stretch>
        </p:blipFill>
        <p:spPr>
          <a:xfrm>
            <a:off x="5364088" y="1340768"/>
            <a:ext cx="216024" cy="216024"/>
          </a:xfrm>
          <a:prstGeom prst="rect">
            <a:avLst/>
          </a:prstGeom>
        </p:spPr>
      </p:pic>
      <p:pic>
        <p:nvPicPr>
          <p:cNvPr id="37" name="Immagine 36" descr="Strait.gif"/>
          <p:cNvPicPr>
            <a:picLocks noChangeAspect="1"/>
          </p:cNvPicPr>
          <p:nvPr/>
        </p:nvPicPr>
        <p:blipFill>
          <a:blip r:embed="rId14" cstate="print">
            <a:biLevel thresh="50000"/>
          </a:blip>
          <a:stretch>
            <a:fillRect/>
          </a:stretch>
        </p:blipFill>
        <p:spPr>
          <a:xfrm>
            <a:off x="5652120" y="1340768"/>
            <a:ext cx="216024" cy="216024"/>
          </a:xfrm>
          <a:prstGeom prst="rect">
            <a:avLst/>
          </a:prstGeom>
        </p:spPr>
      </p:pic>
      <p:pic>
        <p:nvPicPr>
          <p:cNvPr id="38" name="Immagine 37" descr="Sad.gif"/>
          <p:cNvPicPr>
            <a:picLocks noChangeAspect="1"/>
          </p:cNvPicPr>
          <p:nvPr/>
        </p:nvPicPr>
        <p:blipFill>
          <a:blip r:embed="rId12" cstate="print">
            <a:biLevel thresh="50000"/>
          </a:blip>
          <a:stretch>
            <a:fillRect/>
          </a:stretch>
        </p:blipFill>
        <p:spPr>
          <a:xfrm>
            <a:off x="5940152" y="3212976"/>
            <a:ext cx="216024" cy="216024"/>
          </a:xfrm>
          <a:prstGeom prst="rect">
            <a:avLst/>
          </a:prstGeom>
        </p:spPr>
      </p:pic>
      <p:pic>
        <p:nvPicPr>
          <p:cNvPr id="39" name="Immagine 38" descr="Smile.gif"/>
          <p:cNvPicPr>
            <a:picLocks noChangeAspect="1"/>
          </p:cNvPicPr>
          <p:nvPr/>
        </p:nvPicPr>
        <p:blipFill>
          <a:blip r:embed="rId13" cstate="print">
            <a:biLevel thresh="50000"/>
          </a:blip>
          <a:stretch>
            <a:fillRect/>
          </a:stretch>
        </p:blipFill>
        <p:spPr>
          <a:xfrm>
            <a:off x="5364088" y="3212976"/>
            <a:ext cx="216024" cy="216024"/>
          </a:xfrm>
          <a:prstGeom prst="rect">
            <a:avLst/>
          </a:prstGeom>
        </p:spPr>
      </p:pic>
      <p:pic>
        <p:nvPicPr>
          <p:cNvPr id="40" name="Immagine 39" descr="Strait.gif"/>
          <p:cNvPicPr>
            <a:picLocks noChangeAspect="1"/>
          </p:cNvPicPr>
          <p:nvPr/>
        </p:nvPicPr>
        <p:blipFill>
          <a:blip r:embed="rId14" cstate="print">
            <a:biLevel thresh="50000"/>
          </a:blip>
          <a:stretch>
            <a:fillRect/>
          </a:stretch>
        </p:blipFill>
        <p:spPr>
          <a:xfrm>
            <a:off x="5652120" y="3212976"/>
            <a:ext cx="216024" cy="216024"/>
          </a:xfrm>
          <a:prstGeom prst="rect">
            <a:avLst/>
          </a:prstGeom>
        </p:spPr>
      </p:pic>
      <p:pic>
        <p:nvPicPr>
          <p:cNvPr id="41" name="Immagine 40" descr="Sad.gif"/>
          <p:cNvPicPr>
            <a:picLocks noChangeAspect="1"/>
          </p:cNvPicPr>
          <p:nvPr/>
        </p:nvPicPr>
        <p:blipFill>
          <a:blip r:embed="rId12" cstate="print">
            <a:biLevel thresh="50000"/>
          </a:blip>
          <a:stretch>
            <a:fillRect/>
          </a:stretch>
        </p:blipFill>
        <p:spPr>
          <a:xfrm>
            <a:off x="6084168" y="4869160"/>
            <a:ext cx="216024" cy="216024"/>
          </a:xfrm>
          <a:prstGeom prst="rect">
            <a:avLst/>
          </a:prstGeom>
        </p:spPr>
      </p:pic>
      <p:pic>
        <p:nvPicPr>
          <p:cNvPr id="42" name="Immagine 41" descr="Smile.gif"/>
          <p:cNvPicPr>
            <a:picLocks noChangeAspect="1"/>
          </p:cNvPicPr>
          <p:nvPr/>
        </p:nvPicPr>
        <p:blipFill>
          <a:blip r:embed="rId13" cstate="print">
            <a:biLevel thresh="50000"/>
          </a:blip>
          <a:stretch>
            <a:fillRect/>
          </a:stretch>
        </p:blipFill>
        <p:spPr>
          <a:xfrm>
            <a:off x="5508104" y="4869160"/>
            <a:ext cx="216024" cy="216024"/>
          </a:xfrm>
          <a:prstGeom prst="rect">
            <a:avLst/>
          </a:prstGeom>
        </p:spPr>
      </p:pic>
      <p:pic>
        <p:nvPicPr>
          <p:cNvPr id="43" name="Immagine 42" descr="Strait.gif"/>
          <p:cNvPicPr>
            <a:picLocks noChangeAspect="1"/>
          </p:cNvPicPr>
          <p:nvPr/>
        </p:nvPicPr>
        <p:blipFill>
          <a:blip r:embed="rId14" cstate="print">
            <a:biLevel thresh="50000"/>
          </a:blip>
          <a:stretch>
            <a:fillRect/>
          </a:stretch>
        </p:blipFill>
        <p:spPr>
          <a:xfrm>
            <a:off x="5796136" y="4869160"/>
            <a:ext cx="216024" cy="216024"/>
          </a:xfrm>
          <a:prstGeom prst="rect">
            <a:avLst/>
          </a:prstGeom>
        </p:spPr>
      </p:pic>
      <p:pic>
        <p:nvPicPr>
          <p:cNvPr id="44" name="Immagine 43" descr="Sad.gif"/>
          <p:cNvPicPr>
            <a:picLocks noChangeAspect="1"/>
          </p:cNvPicPr>
          <p:nvPr/>
        </p:nvPicPr>
        <p:blipFill>
          <a:blip r:embed="rId12" cstate="print">
            <a:biLevel thresh="50000"/>
          </a:blip>
          <a:stretch>
            <a:fillRect/>
          </a:stretch>
        </p:blipFill>
        <p:spPr>
          <a:xfrm>
            <a:off x="8676456" y="404664"/>
            <a:ext cx="216024" cy="216024"/>
          </a:xfrm>
          <a:prstGeom prst="rect">
            <a:avLst/>
          </a:prstGeom>
        </p:spPr>
      </p:pic>
      <p:pic>
        <p:nvPicPr>
          <p:cNvPr id="45" name="Immagine 44" descr="Smile.gif"/>
          <p:cNvPicPr>
            <a:picLocks noChangeAspect="1"/>
          </p:cNvPicPr>
          <p:nvPr/>
        </p:nvPicPr>
        <p:blipFill>
          <a:blip r:embed="rId13" cstate="print">
            <a:biLevel thresh="50000"/>
          </a:blip>
          <a:stretch>
            <a:fillRect/>
          </a:stretch>
        </p:blipFill>
        <p:spPr>
          <a:xfrm>
            <a:off x="8100392" y="404664"/>
            <a:ext cx="216024" cy="216024"/>
          </a:xfrm>
          <a:prstGeom prst="rect">
            <a:avLst/>
          </a:prstGeom>
        </p:spPr>
      </p:pic>
      <p:pic>
        <p:nvPicPr>
          <p:cNvPr id="46" name="Immagine 45" descr="Strait.gif"/>
          <p:cNvPicPr>
            <a:picLocks noChangeAspect="1"/>
          </p:cNvPicPr>
          <p:nvPr/>
        </p:nvPicPr>
        <p:blipFill>
          <a:blip r:embed="rId14" cstate="print">
            <a:biLevel thresh="50000"/>
          </a:blip>
          <a:stretch>
            <a:fillRect/>
          </a:stretch>
        </p:blipFill>
        <p:spPr>
          <a:xfrm>
            <a:off x="8388424" y="404664"/>
            <a:ext cx="216024" cy="216024"/>
          </a:xfrm>
          <a:prstGeom prst="rect">
            <a:avLst/>
          </a:prstGeom>
        </p:spPr>
      </p:pic>
      <p:pic>
        <p:nvPicPr>
          <p:cNvPr id="47" name="Immagine 46" descr="Sad.gif"/>
          <p:cNvPicPr>
            <a:picLocks noChangeAspect="1"/>
          </p:cNvPicPr>
          <p:nvPr/>
        </p:nvPicPr>
        <p:blipFill>
          <a:blip r:embed="rId12" cstate="print">
            <a:biLevel thresh="50000"/>
          </a:blip>
          <a:stretch>
            <a:fillRect/>
          </a:stretch>
        </p:blipFill>
        <p:spPr>
          <a:xfrm>
            <a:off x="8820472" y="2348880"/>
            <a:ext cx="216024" cy="216024"/>
          </a:xfrm>
          <a:prstGeom prst="rect">
            <a:avLst/>
          </a:prstGeom>
        </p:spPr>
      </p:pic>
      <p:pic>
        <p:nvPicPr>
          <p:cNvPr id="48" name="Immagine 47" descr="Smile.gif"/>
          <p:cNvPicPr>
            <a:picLocks noChangeAspect="1"/>
          </p:cNvPicPr>
          <p:nvPr/>
        </p:nvPicPr>
        <p:blipFill>
          <a:blip r:embed="rId13" cstate="print">
            <a:biLevel thresh="50000"/>
          </a:blip>
          <a:stretch>
            <a:fillRect/>
          </a:stretch>
        </p:blipFill>
        <p:spPr>
          <a:xfrm>
            <a:off x="8244408" y="2348880"/>
            <a:ext cx="216024" cy="216024"/>
          </a:xfrm>
          <a:prstGeom prst="rect">
            <a:avLst/>
          </a:prstGeom>
        </p:spPr>
      </p:pic>
      <p:pic>
        <p:nvPicPr>
          <p:cNvPr id="49" name="Immagine 48" descr="Strait.gif"/>
          <p:cNvPicPr>
            <a:picLocks noChangeAspect="1"/>
          </p:cNvPicPr>
          <p:nvPr/>
        </p:nvPicPr>
        <p:blipFill>
          <a:blip r:embed="rId14" cstate="print">
            <a:biLevel thresh="50000"/>
          </a:blip>
          <a:stretch>
            <a:fillRect/>
          </a:stretch>
        </p:blipFill>
        <p:spPr>
          <a:xfrm>
            <a:off x="8532440" y="2348880"/>
            <a:ext cx="216024" cy="216024"/>
          </a:xfrm>
          <a:prstGeom prst="rect">
            <a:avLst/>
          </a:prstGeom>
        </p:spPr>
      </p:pic>
      <p:pic>
        <p:nvPicPr>
          <p:cNvPr id="50" name="Immagine 49" descr="Sad.gif"/>
          <p:cNvPicPr>
            <a:picLocks noChangeAspect="1"/>
          </p:cNvPicPr>
          <p:nvPr/>
        </p:nvPicPr>
        <p:blipFill>
          <a:blip r:embed="rId12" cstate="print">
            <a:biLevel thresh="50000"/>
          </a:blip>
          <a:stretch>
            <a:fillRect/>
          </a:stretch>
        </p:blipFill>
        <p:spPr>
          <a:xfrm>
            <a:off x="8820472" y="4221088"/>
            <a:ext cx="216024" cy="216024"/>
          </a:xfrm>
          <a:prstGeom prst="rect">
            <a:avLst/>
          </a:prstGeom>
        </p:spPr>
      </p:pic>
      <p:pic>
        <p:nvPicPr>
          <p:cNvPr id="51" name="Immagine 50" descr="Smile.gif"/>
          <p:cNvPicPr>
            <a:picLocks noChangeAspect="1"/>
          </p:cNvPicPr>
          <p:nvPr/>
        </p:nvPicPr>
        <p:blipFill>
          <a:blip r:embed="rId13" cstate="print">
            <a:biLevel thresh="50000"/>
          </a:blip>
          <a:stretch>
            <a:fillRect/>
          </a:stretch>
        </p:blipFill>
        <p:spPr>
          <a:xfrm>
            <a:off x="8244408" y="4221088"/>
            <a:ext cx="216024" cy="216024"/>
          </a:xfrm>
          <a:prstGeom prst="rect">
            <a:avLst/>
          </a:prstGeom>
        </p:spPr>
      </p:pic>
      <p:pic>
        <p:nvPicPr>
          <p:cNvPr id="52" name="Immagine 51" descr="Strait.gif"/>
          <p:cNvPicPr>
            <a:picLocks noChangeAspect="1"/>
          </p:cNvPicPr>
          <p:nvPr/>
        </p:nvPicPr>
        <p:blipFill>
          <a:blip r:embed="rId14" cstate="print">
            <a:biLevel thresh="50000"/>
          </a:blip>
          <a:stretch>
            <a:fillRect/>
          </a:stretch>
        </p:blipFill>
        <p:spPr>
          <a:xfrm>
            <a:off x="8532440" y="4221088"/>
            <a:ext cx="216024" cy="216024"/>
          </a:xfrm>
          <a:prstGeom prst="rect">
            <a:avLst/>
          </a:prstGeom>
        </p:spPr>
      </p:pic>
      <p:sp>
        <p:nvSpPr>
          <p:cNvPr id="53" name="CasellaDiTesto 52"/>
          <p:cNvSpPr txBox="1"/>
          <p:nvPr/>
        </p:nvSpPr>
        <p:spPr>
          <a:xfrm>
            <a:off x="179512" y="6021288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i="1" dirty="0" smtClean="0"/>
              <a:t>NOTE: ____________________________________________________________________________________________________________</a:t>
            </a:r>
          </a:p>
          <a:p>
            <a:r>
              <a:rPr lang="it-IT" sz="1050" b="1" i="1" dirty="0" smtClean="0"/>
              <a:t>__________________________________________________________________________________________________________________</a:t>
            </a:r>
          </a:p>
          <a:p>
            <a:r>
              <a:rPr lang="it-IT" sz="1050" b="1" i="1" dirty="0" smtClean="0"/>
              <a:t>__________________________________________________________________________________________________________________</a:t>
            </a:r>
          </a:p>
          <a:p>
            <a:r>
              <a:rPr lang="it-IT" sz="1050" b="1" i="1" dirty="0" smtClean="0"/>
              <a:t>__________________________________________________________________________________________________________________</a:t>
            </a:r>
            <a:endParaRPr lang="it-IT" sz="105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223</Words>
  <Application>Microsoft Office PowerPoint</Application>
  <PresentationFormat>Presentazione su schermo (4:3)</PresentationFormat>
  <Paragraphs>142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Francy</dc:creator>
  <cp:lastModifiedBy>Francy</cp:lastModifiedBy>
  <cp:revision>14</cp:revision>
  <dcterms:created xsi:type="dcterms:W3CDTF">2011-09-07T13:31:53Z</dcterms:created>
  <dcterms:modified xsi:type="dcterms:W3CDTF">2012-09-09T07:58:58Z</dcterms:modified>
</cp:coreProperties>
</file>